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7"/>
  </p:sldMasterIdLst>
  <p:notesMasterIdLst>
    <p:notesMasterId r:id="rId73"/>
  </p:notesMasterIdLst>
  <p:sldIdLst>
    <p:sldId id="348" r:id="rId38"/>
    <p:sldId id="498" r:id="rId39"/>
    <p:sldId id="446" r:id="rId40"/>
    <p:sldId id="539" r:id="rId41"/>
    <p:sldId id="547" r:id="rId42"/>
    <p:sldId id="546" r:id="rId43"/>
    <p:sldId id="548" r:id="rId44"/>
    <p:sldId id="549" r:id="rId45"/>
    <p:sldId id="544" r:id="rId46"/>
    <p:sldId id="533" r:id="rId47"/>
    <p:sldId id="535" r:id="rId48"/>
    <p:sldId id="543" r:id="rId49"/>
    <p:sldId id="529" r:id="rId50"/>
    <p:sldId id="537" r:id="rId51"/>
    <p:sldId id="538" r:id="rId52"/>
    <p:sldId id="497" r:id="rId53"/>
    <p:sldId id="510" r:id="rId54"/>
    <p:sldId id="511" r:id="rId55"/>
    <p:sldId id="514" r:id="rId56"/>
    <p:sldId id="515" r:id="rId57"/>
    <p:sldId id="517" r:id="rId58"/>
    <p:sldId id="518" r:id="rId59"/>
    <p:sldId id="519" r:id="rId60"/>
    <p:sldId id="520" r:id="rId61"/>
    <p:sldId id="521" r:id="rId62"/>
    <p:sldId id="522" r:id="rId63"/>
    <p:sldId id="552" r:id="rId64"/>
    <p:sldId id="524" r:id="rId65"/>
    <p:sldId id="553" r:id="rId66"/>
    <p:sldId id="551" r:id="rId67"/>
    <p:sldId id="550" r:id="rId68"/>
    <p:sldId id="554" r:id="rId69"/>
    <p:sldId id="555" r:id="rId70"/>
    <p:sldId id="542" r:id="rId71"/>
    <p:sldId id="365" r:id="rId7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68"/>
    </p:cViewPr>
  </p:sorterViewPr>
  <p:notesViewPr>
    <p:cSldViewPr>
      <p:cViewPr varScale="1">
        <p:scale>
          <a:sx n="54" d="100"/>
          <a:sy n="54" d="100"/>
        </p:scale>
        <p:origin x="-279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2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slide" Target="slides/slide5.xml"/><Relationship Id="rId47" Type="http://schemas.openxmlformats.org/officeDocument/2006/relationships/slide" Target="slides/slide10.xml"/><Relationship Id="rId50" Type="http://schemas.openxmlformats.org/officeDocument/2006/relationships/slide" Target="slides/slide13.xml"/><Relationship Id="rId55" Type="http://schemas.openxmlformats.org/officeDocument/2006/relationships/slide" Target="slides/slide18.xml"/><Relationship Id="rId63" Type="http://schemas.openxmlformats.org/officeDocument/2006/relationships/slide" Target="slides/slide26.xml"/><Relationship Id="rId68" Type="http://schemas.openxmlformats.org/officeDocument/2006/relationships/slide" Target="slides/slide31.xml"/><Relationship Id="rId76" Type="http://schemas.openxmlformats.org/officeDocument/2006/relationships/theme" Target="theme/theme1.xml"/><Relationship Id="rId7" Type="http://schemas.openxmlformats.org/officeDocument/2006/relationships/customXml" Target="../customXml/item7.xml"/><Relationship Id="rId71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Master" Target="slideMasters/slideMaster1.xml"/><Relationship Id="rId40" Type="http://schemas.openxmlformats.org/officeDocument/2006/relationships/slide" Target="slides/slide3.xml"/><Relationship Id="rId45" Type="http://schemas.openxmlformats.org/officeDocument/2006/relationships/slide" Target="slides/slide8.xml"/><Relationship Id="rId53" Type="http://schemas.openxmlformats.org/officeDocument/2006/relationships/slide" Target="slides/slide16.xml"/><Relationship Id="rId58" Type="http://schemas.openxmlformats.org/officeDocument/2006/relationships/slide" Target="slides/slide21.xml"/><Relationship Id="rId66" Type="http://schemas.openxmlformats.org/officeDocument/2006/relationships/slide" Target="slides/slide29.xml"/><Relationship Id="rId7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slide" Target="slides/slide12.xml"/><Relationship Id="rId57" Type="http://schemas.openxmlformats.org/officeDocument/2006/relationships/slide" Target="slides/slide20.xml"/><Relationship Id="rId61" Type="http://schemas.openxmlformats.org/officeDocument/2006/relationships/slide" Target="slides/slide24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7.xml"/><Relationship Id="rId52" Type="http://schemas.openxmlformats.org/officeDocument/2006/relationships/slide" Target="slides/slide15.xml"/><Relationship Id="rId60" Type="http://schemas.openxmlformats.org/officeDocument/2006/relationships/slide" Target="slides/slide23.xml"/><Relationship Id="rId65" Type="http://schemas.openxmlformats.org/officeDocument/2006/relationships/slide" Target="slides/slide28.xml"/><Relationship Id="rId73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slide" Target="slides/slide6.xml"/><Relationship Id="rId48" Type="http://schemas.openxmlformats.org/officeDocument/2006/relationships/slide" Target="slides/slide11.xml"/><Relationship Id="rId56" Type="http://schemas.openxmlformats.org/officeDocument/2006/relationships/slide" Target="slides/slide19.xml"/><Relationship Id="rId64" Type="http://schemas.openxmlformats.org/officeDocument/2006/relationships/slide" Target="slides/slide27.xml"/><Relationship Id="rId69" Type="http://schemas.openxmlformats.org/officeDocument/2006/relationships/slide" Target="slides/slide32.xml"/><Relationship Id="rId77" Type="http://schemas.openxmlformats.org/officeDocument/2006/relationships/tableStyles" Target="tableStyles.xml"/><Relationship Id="rId8" Type="http://schemas.openxmlformats.org/officeDocument/2006/relationships/customXml" Target="../customXml/item8.xml"/><Relationship Id="rId51" Type="http://schemas.openxmlformats.org/officeDocument/2006/relationships/slide" Target="slides/slide14.xml"/><Relationship Id="rId72" Type="http://schemas.openxmlformats.org/officeDocument/2006/relationships/slide" Target="slides/slide35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1.xml"/><Relationship Id="rId46" Type="http://schemas.openxmlformats.org/officeDocument/2006/relationships/slide" Target="slides/slide9.xml"/><Relationship Id="rId59" Type="http://schemas.openxmlformats.org/officeDocument/2006/relationships/slide" Target="slides/slide22.xml"/><Relationship Id="rId67" Type="http://schemas.openxmlformats.org/officeDocument/2006/relationships/slide" Target="slides/slide30.xml"/><Relationship Id="rId20" Type="http://schemas.openxmlformats.org/officeDocument/2006/relationships/customXml" Target="../customXml/item20.xml"/><Relationship Id="rId41" Type="http://schemas.openxmlformats.org/officeDocument/2006/relationships/slide" Target="slides/slide4.xml"/><Relationship Id="rId54" Type="http://schemas.openxmlformats.org/officeDocument/2006/relationships/slide" Target="slides/slide17.xml"/><Relationship Id="rId62" Type="http://schemas.openxmlformats.org/officeDocument/2006/relationships/slide" Target="slides/slide25.xml"/><Relationship Id="rId70" Type="http://schemas.openxmlformats.org/officeDocument/2006/relationships/slide" Target="slides/slide33.xml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038715721574101"/>
          <c:y val="4.0360560677521119E-2"/>
          <c:w val="0.86669617235829599"/>
          <c:h val="0.68558939465456292"/>
        </c:manualLayout>
      </c:layout>
      <c:lineChart>
        <c:grouping val="standard"/>
        <c:varyColors val="0"/>
        <c:ser>
          <c:idx val="0"/>
          <c:order val="0"/>
          <c:tx>
            <c:strRef>
              <c:f>'mig13'!$B$59</c:f>
              <c:strCache>
                <c:ptCount val="1"/>
                <c:pt idx="0">
                  <c:v>muži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'mig13'!$A$61:$A$83</c:f>
              <c:numCache>
                <c:formatCode>#,##0</c:formatCode>
                <c:ptCount val="23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</c:numCache>
            </c:numRef>
          </c:cat>
          <c:val>
            <c:numRef>
              <c:f>'mig13'!$C$61:$C$83</c:f>
              <c:numCache>
                <c:formatCode>#,##0</c:formatCode>
                <c:ptCount val="23"/>
                <c:pt idx="0">
                  <c:v>106818</c:v>
                </c:pt>
                <c:pt idx="1">
                  <c:v>102593</c:v>
                </c:pt>
                <c:pt idx="2">
                  <c:v>95679</c:v>
                </c:pt>
                <c:pt idx="3">
                  <c:v>83256</c:v>
                </c:pt>
                <c:pt idx="4">
                  <c:v>80915</c:v>
                </c:pt>
                <c:pt idx="5">
                  <c:v>77338</c:v>
                </c:pt>
                <c:pt idx="6">
                  <c:v>78838</c:v>
                </c:pt>
                <c:pt idx="7">
                  <c:v>82406</c:v>
                </c:pt>
                <c:pt idx="8">
                  <c:v>81914</c:v>
                </c:pt>
                <c:pt idx="9">
                  <c:v>81874</c:v>
                </c:pt>
                <c:pt idx="10">
                  <c:v>85292</c:v>
                </c:pt>
                <c:pt idx="11">
                  <c:v>95351</c:v>
                </c:pt>
                <c:pt idx="12">
                  <c:v>89879</c:v>
                </c:pt>
                <c:pt idx="13">
                  <c:v>91491</c:v>
                </c:pt>
                <c:pt idx="14">
                  <c:v>102731</c:v>
                </c:pt>
                <c:pt idx="15">
                  <c:v>108765</c:v>
                </c:pt>
                <c:pt idx="16">
                  <c:v>125824</c:v>
                </c:pt>
                <c:pt idx="17">
                  <c:v>123486</c:v>
                </c:pt>
                <c:pt idx="18">
                  <c:v>114528</c:v>
                </c:pt>
                <c:pt idx="19">
                  <c:v>117894</c:v>
                </c:pt>
                <c:pt idx="20" formatCode="General">
                  <c:v>112547</c:v>
                </c:pt>
                <c:pt idx="21" formatCode="General">
                  <c:v>114418</c:v>
                </c:pt>
                <c:pt idx="22" formatCode="General">
                  <c:v>114547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'mig13'!$E$59</c:f>
              <c:strCache>
                <c:ptCount val="1"/>
                <c:pt idx="0">
                  <c:v>ženy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'mig13'!$A$61:$A$83</c:f>
              <c:numCache>
                <c:formatCode>#,##0</c:formatCode>
                <c:ptCount val="23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</c:numCache>
            </c:numRef>
          </c:cat>
          <c:val>
            <c:numRef>
              <c:f>'mig13'!$F$61:$F$83</c:f>
              <c:numCache>
                <c:formatCode>#,##0</c:formatCode>
                <c:ptCount val="23"/>
                <c:pt idx="0">
                  <c:v>110781</c:v>
                </c:pt>
                <c:pt idx="1">
                  <c:v>109603</c:v>
                </c:pt>
                <c:pt idx="2">
                  <c:v>104795</c:v>
                </c:pt>
                <c:pt idx="3">
                  <c:v>92972</c:v>
                </c:pt>
                <c:pt idx="4">
                  <c:v>91325</c:v>
                </c:pt>
                <c:pt idx="5">
                  <c:v>87116</c:v>
                </c:pt>
                <c:pt idx="6">
                  <c:v>88828</c:v>
                </c:pt>
                <c:pt idx="7">
                  <c:v>91567</c:v>
                </c:pt>
                <c:pt idx="8">
                  <c:v>90968</c:v>
                </c:pt>
                <c:pt idx="9">
                  <c:v>91172</c:v>
                </c:pt>
                <c:pt idx="10">
                  <c:v>93112</c:v>
                </c:pt>
                <c:pt idx="11">
                  <c:v>101717</c:v>
                </c:pt>
                <c:pt idx="12">
                  <c:v>97426</c:v>
                </c:pt>
                <c:pt idx="13">
                  <c:v>99977</c:v>
                </c:pt>
                <c:pt idx="14">
                  <c:v>110957</c:v>
                </c:pt>
                <c:pt idx="15">
                  <c:v>116476</c:v>
                </c:pt>
                <c:pt idx="16">
                  <c:v>129866</c:v>
                </c:pt>
                <c:pt idx="17">
                  <c:v>126585</c:v>
                </c:pt>
                <c:pt idx="18">
                  <c:v>118734</c:v>
                </c:pt>
                <c:pt idx="19">
                  <c:v>122801</c:v>
                </c:pt>
                <c:pt idx="20" formatCode="General">
                  <c:v>118347</c:v>
                </c:pt>
                <c:pt idx="21" formatCode="General">
                  <c:v>118410</c:v>
                </c:pt>
                <c:pt idx="22" formatCode="General">
                  <c:v>119547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068032"/>
        <c:axId val="103069568"/>
      </c:lineChart>
      <c:catAx>
        <c:axId val="103068032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103069568"/>
        <c:crosses val="autoZero"/>
        <c:auto val="1"/>
        <c:lblAlgn val="ctr"/>
        <c:lblOffset val="100"/>
        <c:noMultiLvlLbl val="0"/>
      </c:catAx>
      <c:valAx>
        <c:axId val="103069568"/>
        <c:scaling>
          <c:orientation val="minMax"/>
          <c:min val="60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03068032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207980331572478"/>
          <c:y val="3.9214192110105212E-2"/>
          <c:w val="0.87471344562942288"/>
          <c:h val="0.6732992406460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'mig13'!$B$24</c:f>
              <c:strCache>
                <c:ptCount val="1"/>
                <c:pt idx="0">
                  <c:v>muži</c:v>
                </c:pt>
              </c:strCache>
            </c:strRef>
          </c:tx>
          <c:invertIfNegative val="0"/>
          <c:cat>
            <c:strRef>
              <c:f>'mig13'!$C$25:$C$43</c:f>
              <c:strCache>
                <c:ptCount val="19"/>
                <c:pt idx="0">
                  <c:v>0 - 4</c:v>
                </c:pt>
                <c:pt idx="1">
                  <c:v>5 - 9</c:v>
                </c:pt>
                <c:pt idx="2">
                  <c:v>10 - 14</c:v>
                </c:pt>
                <c:pt idx="3">
                  <c:v>15 - 19</c:v>
                </c:pt>
                <c:pt idx="4">
                  <c:v>20 - 24</c:v>
                </c:pt>
                <c:pt idx="5">
                  <c:v>25 - 29</c:v>
                </c:pt>
                <c:pt idx="6">
                  <c:v>30 - 34</c:v>
                </c:pt>
                <c:pt idx="7">
                  <c:v>35 - 39</c:v>
                </c:pt>
                <c:pt idx="8">
                  <c:v>40 - 44</c:v>
                </c:pt>
                <c:pt idx="9">
                  <c:v>45 - 49</c:v>
                </c:pt>
                <c:pt idx="10">
                  <c:v>50 - 54</c:v>
                </c:pt>
                <c:pt idx="11">
                  <c:v>55 - 59</c:v>
                </c:pt>
                <c:pt idx="12">
                  <c:v>60 - 64</c:v>
                </c:pt>
                <c:pt idx="13">
                  <c:v>65 - 69</c:v>
                </c:pt>
                <c:pt idx="14">
                  <c:v>70 - 74</c:v>
                </c:pt>
                <c:pt idx="15">
                  <c:v>75 - 79</c:v>
                </c:pt>
                <c:pt idx="16">
                  <c:v>80 - 84</c:v>
                </c:pt>
                <c:pt idx="17">
                  <c:v>85 - 89</c:v>
                </c:pt>
                <c:pt idx="18">
                  <c:v>90 a více</c:v>
                </c:pt>
              </c:strCache>
            </c:strRef>
          </c:cat>
          <c:val>
            <c:numRef>
              <c:f>'mig13'!$D$25:$D$43</c:f>
              <c:numCache>
                <c:formatCode>#,##0</c:formatCode>
                <c:ptCount val="19"/>
                <c:pt idx="0">
                  <c:v>10447</c:v>
                </c:pt>
                <c:pt idx="1">
                  <c:v>4523</c:v>
                </c:pt>
                <c:pt idx="2">
                  <c:v>3981</c:v>
                </c:pt>
                <c:pt idx="3">
                  <c:v>5828</c:v>
                </c:pt>
                <c:pt idx="4">
                  <c:v>9244</c:v>
                </c:pt>
                <c:pt idx="5">
                  <c:v>10045</c:v>
                </c:pt>
                <c:pt idx="6">
                  <c:v>8769</c:v>
                </c:pt>
                <c:pt idx="7">
                  <c:v>6056</c:v>
                </c:pt>
                <c:pt idx="8">
                  <c:v>4878</c:v>
                </c:pt>
                <c:pt idx="9">
                  <c:v>6091</c:v>
                </c:pt>
                <c:pt idx="10">
                  <c:v>3737</c:v>
                </c:pt>
                <c:pt idx="11">
                  <c:v>3358</c:v>
                </c:pt>
                <c:pt idx="12">
                  <c:v>2881</c:v>
                </c:pt>
                <c:pt idx="13">
                  <c:v>1948</c:v>
                </c:pt>
                <c:pt idx="14">
                  <c:v>980</c:v>
                </c:pt>
                <c:pt idx="15">
                  <c:v>642</c:v>
                </c:pt>
                <c:pt idx="16">
                  <c:v>613</c:v>
                </c:pt>
                <c:pt idx="17">
                  <c:v>357</c:v>
                </c:pt>
                <c:pt idx="18">
                  <c:v>132</c:v>
                </c:pt>
              </c:numCache>
            </c:numRef>
          </c:val>
        </c:ser>
        <c:ser>
          <c:idx val="1"/>
          <c:order val="1"/>
          <c:tx>
            <c:strRef>
              <c:f>'mig13'!$F$24</c:f>
              <c:strCache>
                <c:ptCount val="1"/>
                <c:pt idx="0">
                  <c:v>ženy</c:v>
                </c:pt>
              </c:strCache>
            </c:strRef>
          </c:tx>
          <c:invertIfNegative val="0"/>
          <c:cat>
            <c:strRef>
              <c:f>'mig13'!$C$25:$C$43</c:f>
              <c:strCache>
                <c:ptCount val="19"/>
                <c:pt idx="0">
                  <c:v>0 - 4</c:v>
                </c:pt>
                <c:pt idx="1">
                  <c:v>5 - 9</c:v>
                </c:pt>
                <c:pt idx="2">
                  <c:v>10 - 14</c:v>
                </c:pt>
                <c:pt idx="3">
                  <c:v>15 - 19</c:v>
                </c:pt>
                <c:pt idx="4">
                  <c:v>20 - 24</c:v>
                </c:pt>
                <c:pt idx="5">
                  <c:v>25 - 29</c:v>
                </c:pt>
                <c:pt idx="6">
                  <c:v>30 - 34</c:v>
                </c:pt>
                <c:pt idx="7">
                  <c:v>35 - 39</c:v>
                </c:pt>
                <c:pt idx="8">
                  <c:v>40 - 44</c:v>
                </c:pt>
                <c:pt idx="9">
                  <c:v>45 - 49</c:v>
                </c:pt>
                <c:pt idx="10">
                  <c:v>50 - 54</c:v>
                </c:pt>
                <c:pt idx="11">
                  <c:v>55 - 59</c:v>
                </c:pt>
                <c:pt idx="12">
                  <c:v>60 - 64</c:v>
                </c:pt>
                <c:pt idx="13">
                  <c:v>65 - 69</c:v>
                </c:pt>
                <c:pt idx="14">
                  <c:v>70 - 74</c:v>
                </c:pt>
                <c:pt idx="15">
                  <c:v>75 - 79</c:v>
                </c:pt>
                <c:pt idx="16">
                  <c:v>80 - 84</c:v>
                </c:pt>
                <c:pt idx="17">
                  <c:v>85 - 89</c:v>
                </c:pt>
                <c:pt idx="18">
                  <c:v>90 a více</c:v>
                </c:pt>
              </c:strCache>
            </c:strRef>
          </c:cat>
          <c:val>
            <c:numRef>
              <c:f>'mig13'!$H$25:$H$43</c:f>
              <c:numCache>
                <c:formatCode>#,##0</c:formatCode>
                <c:ptCount val="19"/>
                <c:pt idx="0">
                  <c:v>10141</c:v>
                </c:pt>
                <c:pt idx="1">
                  <c:v>4310</c:v>
                </c:pt>
                <c:pt idx="2">
                  <c:v>4803</c:v>
                </c:pt>
                <c:pt idx="3">
                  <c:v>9434</c:v>
                </c:pt>
                <c:pt idx="4">
                  <c:v>13631</c:v>
                </c:pt>
                <c:pt idx="5">
                  <c:v>11712</c:v>
                </c:pt>
                <c:pt idx="6">
                  <c:v>9144</c:v>
                </c:pt>
                <c:pt idx="7">
                  <c:v>5884</c:v>
                </c:pt>
                <c:pt idx="8">
                  <c:v>4518</c:v>
                </c:pt>
                <c:pt idx="9">
                  <c:v>5946</c:v>
                </c:pt>
                <c:pt idx="10">
                  <c:v>3487</c:v>
                </c:pt>
                <c:pt idx="11">
                  <c:v>3251</c:v>
                </c:pt>
                <c:pt idx="12">
                  <c:v>2893</c:v>
                </c:pt>
                <c:pt idx="13">
                  <c:v>2130</c:v>
                </c:pt>
                <c:pt idx="14">
                  <c:v>1493</c:v>
                </c:pt>
                <c:pt idx="15">
                  <c:v>1331</c:v>
                </c:pt>
                <c:pt idx="16">
                  <c:v>1557</c:v>
                </c:pt>
                <c:pt idx="17">
                  <c:v>1217</c:v>
                </c:pt>
                <c:pt idx="18">
                  <c:v>514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43552"/>
        <c:axId val="101949440"/>
      </c:barChart>
      <c:catAx>
        <c:axId val="101943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101949440"/>
        <c:crosses val="autoZero"/>
        <c:auto val="1"/>
        <c:lblAlgn val="ctr"/>
        <c:lblOffset val="100"/>
        <c:noMultiLvlLbl val="0"/>
      </c:catAx>
      <c:valAx>
        <c:axId val="1019494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01943552"/>
        <c:crosses val="autoZero"/>
        <c:crossBetween val="between"/>
        <c:dispUnits>
          <c:builtInUnit val="thousands"/>
        </c:dispUnits>
      </c:valAx>
    </c:plotArea>
    <c:legend>
      <c:legendPos val="b"/>
      <c:layout>
        <c:manualLayout>
          <c:xMode val="edge"/>
          <c:yMode val="edge"/>
          <c:x val="0.73378814272493864"/>
          <c:y val="4.4653049822161464E-2"/>
          <c:w val="0.18410610845817407"/>
          <c:h val="7.094441197354883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860151847346556E-2"/>
          <c:y val="7.8118691419110611E-2"/>
          <c:w val="0.89300322196080717"/>
          <c:h val="0.8496344240883804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kontingencni_tabulka!$T$32</c:f>
              <c:strCache>
                <c:ptCount val="1"/>
                <c:pt idx="0">
                  <c:v>Starousedlíci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kontingencni_tabulka!$S$33:$S$50</c:f>
              <c:strCache>
                <c:ptCount val="18"/>
                <c:pt idx="0">
                  <c:v>0 - 4</c:v>
                </c:pt>
                <c:pt idx="1">
                  <c:v>5 - 9</c:v>
                </c:pt>
                <c:pt idx="2">
                  <c:v>10 - 14</c:v>
                </c:pt>
                <c:pt idx="3">
                  <c:v>15 - 19</c:v>
                </c:pt>
                <c:pt idx="4">
                  <c:v>20 - 24</c:v>
                </c:pt>
                <c:pt idx="5">
                  <c:v>25 - 29</c:v>
                </c:pt>
                <c:pt idx="6">
                  <c:v>30 - 34</c:v>
                </c:pt>
                <c:pt idx="7">
                  <c:v>35 - 39</c:v>
                </c:pt>
                <c:pt idx="8">
                  <c:v>40 - 44</c:v>
                </c:pt>
                <c:pt idx="9">
                  <c:v>45 - 49</c:v>
                </c:pt>
                <c:pt idx="10">
                  <c:v>50 - 54</c:v>
                </c:pt>
                <c:pt idx="11">
                  <c:v>55 - 59</c:v>
                </c:pt>
                <c:pt idx="12">
                  <c:v>60 - 64</c:v>
                </c:pt>
                <c:pt idx="13">
                  <c:v>65 - 69</c:v>
                </c:pt>
                <c:pt idx="14">
                  <c:v>70 - 74</c:v>
                </c:pt>
                <c:pt idx="15">
                  <c:v>75 - 79</c:v>
                </c:pt>
                <c:pt idx="16">
                  <c:v>80 - 84</c:v>
                </c:pt>
                <c:pt idx="17">
                  <c:v>85 - 89</c:v>
                </c:pt>
              </c:strCache>
            </c:strRef>
          </c:cat>
          <c:val>
            <c:numRef>
              <c:f>kontingencni_tabulka!$T$33:$T$50</c:f>
              <c:numCache>
                <c:formatCode>General</c:formatCode>
                <c:ptCount val="18"/>
                <c:pt idx="0">
                  <c:v>5.9294871794871788</c:v>
                </c:pt>
                <c:pt idx="1">
                  <c:v>4.4871794871794872</c:v>
                </c:pt>
                <c:pt idx="2">
                  <c:v>2.8846153846153846</c:v>
                </c:pt>
                <c:pt idx="3">
                  <c:v>2.4038461538461542</c:v>
                </c:pt>
                <c:pt idx="4">
                  <c:v>0.48076923076923078</c:v>
                </c:pt>
                <c:pt idx="5">
                  <c:v>1.9230769230769231</c:v>
                </c:pt>
                <c:pt idx="6">
                  <c:v>2.083333333333333</c:v>
                </c:pt>
                <c:pt idx="7">
                  <c:v>1.6025641025641024</c:v>
                </c:pt>
                <c:pt idx="8">
                  <c:v>0.32051282051282048</c:v>
                </c:pt>
                <c:pt idx="9">
                  <c:v>0.16025641025641024</c:v>
                </c:pt>
                <c:pt idx="10">
                  <c:v>0.48076923076923078</c:v>
                </c:pt>
                <c:pt idx="11">
                  <c:v>1.9230769230769231</c:v>
                </c:pt>
                <c:pt idx="12">
                  <c:v>3.6858974358974361</c:v>
                </c:pt>
                <c:pt idx="13">
                  <c:v>4.0064102564102564</c:v>
                </c:pt>
                <c:pt idx="14">
                  <c:v>1.6025641025641024</c:v>
                </c:pt>
                <c:pt idx="15">
                  <c:v>1.2820512820512819</c:v>
                </c:pt>
                <c:pt idx="16">
                  <c:v>0.96153846153846156</c:v>
                </c:pt>
                <c:pt idx="17">
                  <c:v>0.32051282051282048</c:v>
                </c:pt>
              </c:numCache>
            </c:numRef>
          </c:val>
        </c:ser>
        <c:ser>
          <c:idx val="1"/>
          <c:order val="1"/>
          <c:tx>
            <c:strRef>
              <c:f>kontingencni_tabulka!$P$32</c:f>
              <c:strCache>
                <c:ptCount val="1"/>
                <c:pt idx="0">
                  <c:v>Novousedlíci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kontingencni_tabulka!$S$33:$S$50</c:f>
              <c:strCache>
                <c:ptCount val="18"/>
                <c:pt idx="0">
                  <c:v>0 - 4</c:v>
                </c:pt>
                <c:pt idx="1">
                  <c:v>5 - 9</c:v>
                </c:pt>
                <c:pt idx="2">
                  <c:v>10 - 14</c:v>
                </c:pt>
                <c:pt idx="3">
                  <c:v>15 - 19</c:v>
                </c:pt>
                <c:pt idx="4">
                  <c:v>20 - 24</c:v>
                </c:pt>
                <c:pt idx="5">
                  <c:v>25 - 29</c:v>
                </c:pt>
                <c:pt idx="6">
                  <c:v>30 - 34</c:v>
                </c:pt>
                <c:pt idx="7">
                  <c:v>35 - 39</c:v>
                </c:pt>
                <c:pt idx="8">
                  <c:v>40 - 44</c:v>
                </c:pt>
                <c:pt idx="9">
                  <c:v>45 - 49</c:v>
                </c:pt>
                <c:pt idx="10">
                  <c:v>50 - 54</c:v>
                </c:pt>
                <c:pt idx="11">
                  <c:v>55 - 59</c:v>
                </c:pt>
                <c:pt idx="12">
                  <c:v>60 - 64</c:v>
                </c:pt>
                <c:pt idx="13">
                  <c:v>65 - 69</c:v>
                </c:pt>
                <c:pt idx="14">
                  <c:v>70 - 74</c:v>
                </c:pt>
                <c:pt idx="15">
                  <c:v>75 - 79</c:v>
                </c:pt>
                <c:pt idx="16">
                  <c:v>80 - 84</c:v>
                </c:pt>
                <c:pt idx="17">
                  <c:v>85 - 89</c:v>
                </c:pt>
              </c:strCache>
            </c:strRef>
          </c:cat>
          <c:val>
            <c:numRef>
              <c:f>kontingencni_tabulka!$P$33:$P$50</c:f>
              <c:numCache>
                <c:formatCode>General</c:formatCode>
                <c:ptCount val="18"/>
                <c:pt idx="0">
                  <c:v>-0.32051282051282048</c:v>
                </c:pt>
                <c:pt idx="1">
                  <c:v>-1.7628205128205128</c:v>
                </c:pt>
                <c:pt idx="2">
                  <c:v>-1.9230769230769231</c:v>
                </c:pt>
                <c:pt idx="3">
                  <c:v>-3.6858974358974361</c:v>
                </c:pt>
                <c:pt idx="4">
                  <c:v>-6.0247099999999998</c:v>
                </c:pt>
                <c:pt idx="5">
                  <c:v>-6.2530999999999999</c:v>
                </c:pt>
                <c:pt idx="6">
                  <c:v>-5.9238</c:v>
                </c:pt>
                <c:pt idx="7">
                  <c:v>-7.2740999999999998</c:v>
                </c:pt>
                <c:pt idx="8">
                  <c:v>-7.8952</c:v>
                </c:pt>
                <c:pt idx="9">
                  <c:v>-5.9294871794871788</c:v>
                </c:pt>
                <c:pt idx="10">
                  <c:v>-6.0897435897435894</c:v>
                </c:pt>
                <c:pt idx="11">
                  <c:v>-5.1282051282051277</c:v>
                </c:pt>
                <c:pt idx="12">
                  <c:v>-3.0448717948717947</c:v>
                </c:pt>
                <c:pt idx="13">
                  <c:v>-2.5641025641025639</c:v>
                </c:pt>
                <c:pt idx="14">
                  <c:v>-1.2820512820512819</c:v>
                </c:pt>
                <c:pt idx="15">
                  <c:v>-0.64102564102564097</c:v>
                </c:pt>
                <c:pt idx="16">
                  <c:v>-0.32051282051282048</c:v>
                </c:pt>
                <c:pt idx="17">
                  <c:v>-0.16025641025641024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4291072"/>
        <c:axId val="103031936"/>
      </c:barChart>
      <c:catAx>
        <c:axId val="34291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03031936"/>
        <c:crosses val="autoZero"/>
        <c:auto val="1"/>
        <c:lblAlgn val="ctr"/>
        <c:lblOffset val="100"/>
        <c:noMultiLvlLbl val="0"/>
      </c:catAx>
      <c:valAx>
        <c:axId val="103031936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;[Black]#,##0.0" sourceLinked="0"/>
        <c:majorTickMark val="none"/>
        <c:minorTickMark val="none"/>
        <c:tickLblPos val="nextTo"/>
        <c:spPr>
          <a:noFill/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3429107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0.27119</cdr:y>
    </cdr:from>
    <cdr:to>
      <cdr:x>0.04808</cdr:x>
      <cdr:y>0.52869</cdr:y>
    </cdr:to>
    <cdr:sp macro="" textlink="">
      <cdr:nvSpPr>
        <cdr:cNvPr id="3" name="TextovéPole 2"/>
        <cdr:cNvSpPr txBox="1"/>
      </cdr:nvSpPr>
      <cdr:spPr>
        <a:xfrm xmlns:a="http://schemas.openxmlformats.org/drawingml/2006/main" rot="16200000">
          <a:off x="-978530" y="1519099"/>
          <a:ext cx="109398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 smtClean="0"/>
            <a:t>počet (v tis.) </a:t>
          </a:r>
          <a:endParaRPr lang="cs-CZ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0.44575</cdr:x>
      <cdr:y>0.92754</cdr:y>
    </cdr:from>
    <cdr:to>
      <cdr:x>0.62455</cdr:x>
      <cdr:y>0.99377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3995936" y="4608512"/>
          <a:ext cx="1602850" cy="329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/>
            <a:t>věková skupina</a:t>
          </a:r>
        </a:p>
      </cdr:txBody>
    </cdr:sp>
  </cdr:relSizeAnchor>
  <cdr:relSizeAnchor xmlns:cdr="http://schemas.openxmlformats.org/drawingml/2006/chartDrawing">
    <cdr:from>
      <cdr:x>0.00949</cdr:x>
      <cdr:y>0.22119</cdr:y>
    </cdr:from>
    <cdr:to>
      <cdr:x>0.04905</cdr:x>
      <cdr:y>0.58411</cdr:y>
    </cdr:to>
    <cdr:sp macro="" textlink="">
      <cdr:nvSpPr>
        <cdr:cNvPr id="3" name="TextovéPole 2"/>
        <cdr:cNvSpPr txBox="1"/>
      </cdr:nvSpPr>
      <cdr:spPr>
        <a:xfrm xmlns:a="http://schemas.openxmlformats.org/drawingml/2006/main" rot="16200000">
          <a:off x="-476251" y="1328737"/>
          <a:ext cx="130492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/>
            <a:t>počet migrací [v tis.]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0.318</cdr:x>
      <cdr:y>0.03658</cdr:y>
    </cdr:from>
    <cdr:to>
      <cdr:x>0.50683</cdr:x>
      <cdr:y>0.12195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3274336" y="216014"/>
          <a:ext cx="1944216" cy="50406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2400" b="1" dirty="0" smtClean="0">
              <a:solidFill>
                <a:srgbClr val="C00000"/>
              </a:solidFill>
            </a:rPr>
            <a:t>Novousedlíci</a:t>
          </a:r>
          <a:endParaRPr lang="cs-CZ" sz="24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0.58999</cdr:x>
      <cdr:y>0.03658</cdr:y>
    </cdr:from>
    <cdr:to>
      <cdr:x>0.77882</cdr:x>
      <cdr:y>0.12195</cdr:y>
    </cdr:to>
    <cdr:sp macro="" textlink="">
      <cdr:nvSpPr>
        <cdr:cNvPr id="3" name="TextovéPole 1"/>
        <cdr:cNvSpPr txBox="1"/>
      </cdr:nvSpPr>
      <cdr:spPr>
        <a:xfrm xmlns:a="http://schemas.openxmlformats.org/drawingml/2006/main">
          <a:off x="6074876" y="216014"/>
          <a:ext cx="1944216" cy="50406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2400" b="1" dirty="0" smtClean="0">
              <a:solidFill>
                <a:srgbClr val="0070C0"/>
              </a:solidFill>
            </a:rPr>
            <a:t>Starousedlíci</a:t>
          </a:r>
          <a:endParaRPr lang="cs-CZ" sz="2400" b="1" dirty="0">
            <a:solidFill>
              <a:srgbClr val="0070C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09501-BB76-4BC4-82E1-B51973FAB5AD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6350A-F09B-4F20-A21A-AC9A947D7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683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556">
              <a:spcAft>
                <a:spcPts val="607"/>
              </a:spcAft>
              <a:defRPr/>
            </a:pPr>
            <a:endParaRPr lang="cs-CZ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7304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5E727-F090-42F7-8B6A-DCC59FDB3B5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4617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5734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159E67-340F-482F-867F-7DD138A1DDAB}" type="slidenum">
              <a:rPr lang="cs-CZ" altLang="cs-CZ" sz="1100" smtClean="0">
                <a:latin typeface="Verdana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cs-CZ" altLang="cs-CZ" sz="11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556">
              <a:spcAft>
                <a:spcPts val="607"/>
              </a:spcAft>
              <a:defRPr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1901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565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182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0777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663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12F1-31C1-4CBD-89DD-CCC30A854AF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3862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5E727-F090-42F7-8B6A-DCC59FDB3B5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7291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5E727-F090-42F7-8B6A-DCC59FDB3B5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344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641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46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876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0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8D14-4DC1-42B5-82E2-D4A44A49A3B7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291264" cy="115212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250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0"/>
          </p:nvPr>
        </p:nvSpPr>
        <p:spPr>
          <a:xfrm>
            <a:off x="168560" y="1926518"/>
            <a:ext cx="8806881" cy="45715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712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525354"/>
          </a:xfrm>
          <a:solidFill>
            <a:srgbClr val="002060"/>
          </a:solidFill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299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8520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766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831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648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86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06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023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49006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l"/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511A0-0745-4D66-B7D3-5BA52303A04E}" type="datetimeFigureOut">
              <a:rPr lang="cs-CZ" smtClean="0"/>
              <a:t>19.5.2016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79461-A2D5-414A-A700-4B15D94F35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066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lang="cs-CZ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http://www.simplyhome.cz/poskireal-data/kunak/data/stranky/224/cimice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8519" y="-99392"/>
            <a:ext cx="9159691" cy="627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-8519" y="-99392"/>
            <a:ext cx="9159691" cy="627976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0" y="6297226"/>
            <a:ext cx="9151173" cy="560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1" y="6237312"/>
            <a:ext cx="1410275" cy="504000"/>
          </a:xfrm>
          <a:prstGeom prst="rect">
            <a:avLst/>
          </a:prstGeom>
        </p:spPr>
      </p:pic>
      <p:pic>
        <p:nvPicPr>
          <p:cNvPr id="1037" name="Picture 13" descr="E:\Web\PAAC\03_PAAC_logo\PROCES_znak_kru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37989"/>
            <a:ext cx="503323" cy="5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2394143" y="6277358"/>
            <a:ext cx="31232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1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PROCES  - Centrum pro rozvoj obcí a regionů, s.r.o</a:t>
            </a:r>
            <a:r>
              <a:rPr lang="cs-CZ" sz="11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r>
              <a:rPr lang="pl-PL" sz="1100" b="1" dirty="0" smtClean="0">
                <a:latin typeface="+mj-lt"/>
              </a:rPr>
              <a:t>Web: </a:t>
            </a:r>
            <a:r>
              <a:rPr lang="pl-PL" sz="1100" dirty="0" smtClean="0">
                <a:latin typeface="+mj-lt"/>
              </a:rPr>
              <a:t>rozvoj-obce.cz      </a:t>
            </a:r>
            <a:r>
              <a:rPr lang="pl-PL" sz="1100" b="1" dirty="0" smtClean="0">
                <a:latin typeface="+mj-lt"/>
              </a:rPr>
              <a:t>Email: </a:t>
            </a:r>
            <a:r>
              <a:rPr lang="pl-PL" sz="1100" dirty="0" smtClean="0">
                <a:latin typeface="+mj-lt"/>
              </a:rPr>
              <a:t>info@rozvoj-obce.cz</a:t>
            </a:r>
            <a:endParaRPr lang="cs-CZ" sz="1100" dirty="0">
              <a:latin typeface="+mj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89" y="6240498"/>
            <a:ext cx="504000" cy="504000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6259777" y="6279903"/>
            <a:ext cx="28351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1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ACCENDO – Centrum pro vědu a výzkum, z.ú</a:t>
            </a:r>
            <a:r>
              <a:rPr lang="it-IT" sz="11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  <a:endParaRPr lang="cs-CZ" sz="1100" b="1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defRPr/>
            </a:pPr>
            <a:r>
              <a:rPr lang="pl-PL" sz="1100" b="1" dirty="0" smtClean="0">
                <a:latin typeface="+mj-lt"/>
              </a:rPr>
              <a:t>Web: </a:t>
            </a:r>
            <a:r>
              <a:rPr lang="pl-PL" sz="1100" dirty="0" smtClean="0">
                <a:latin typeface="+mj-lt"/>
              </a:rPr>
              <a:t>accendo.cz      </a:t>
            </a:r>
            <a:r>
              <a:rPr lang="pl-PL" sz="1100" b="1" dirty="0" smtClean="0">
                <a:latin typeface="+mj-lt"/>
              </a:rPr>
              <a:t>Email: </a:t>
            </a:r>
            <a:r>
              <a:rPr lang="pl-PL" sz="1100" dirty="0" smtClean="0">
                <a:latin typeface="+mj-lt"/>
              </a:rPr>
              <a:t>info@accendo.cz</a:t>
            </a:r>
            <a:endParaRPr lang="cs-CZ" sz="1100" dirty="0">
              <a:latin typeface="+mj-lt"/>
            </a:endParaRPr>
          </a:p>
        </p:txBody>
      </p:sp>
      <p:sp>
        <p:nvSpPr>
          <p:cNvPr id="19" name="Textové pole 6"/>
          <p:cNvSpPr txBox="1"/>
          <p:nvPr/>
        </p:nvSpPr>
        <p:spPr>
          <a:xfrm>
            <a:off x="-12848" y="3068960"/>
            <a:ext cx="9151845" cy="667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cs-CZ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</p:txBody>
      </p:sp>
      <p:sp>
        <p:nvSpPr>
          <p:cNvPr id="9" name="Textové pole 6"/>
          <p:cNvSpPr txBox="1"/>
          <p:nvPr/>
        </p:nvSpPr>
        <p:spPr>
          <a:xfrm>
            <a:off x="-8519" y="1412776"/>
            <a:ext cx="9151845" cy="162771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cs-CZ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  <a:p>
            <a:pPr algn="ctr">
              <a:spcAft>
                <a:spcPts val="0"/>
              </a:spcAft>
            </a:pPr>
            <a:r>
              <a:rPr lang="cs-CZ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/>
                <a:ea typeface="Calibri"/>
                <a:cs typeface="Arial"/>
              </a:rPr>
              <a:t>Rozvoj soudržnosti obyvatel v obci včetně možnosti integrace nových </a:t>
            </a: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/>
                <a:ea typeface="Calibri"/>
                <a:cs typeface="Arial"/>
              </a:rPr>
              <a:t>obyvatel</a:t>
            </a:r>
            <a:endParaRPr lang="cs-CZ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507959" y="3093824"/>
            <a:ext cx="58642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600" b="1" dirty="0">
                <a:latin typeface="+mj-lt"/>
              </a:rPr>
              <a:t>Doc. Ing. Lubor Hruška, Ph.D</a:t>
            </a:r>
            <a:r>
              <a:rPr lang="pl-PL" sz="1600" b="1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pl-PL" sz="1400" b="1" dirty="0" smtClean="0">
                <a:latin typeface="+mj-lt"/>
              </a:rPr>
              <a:t>Tel.: 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>
                <a:latin typeface="+mj-lt"/>
              </a:rPr>
              <a:t>+420 604 279 </a:t>
            </a:r>
            <a:r>
              <a:rPr lang="de-DE" sz="1400" dirty="0" smtClean="0">
                <a:latin typeface="+mj-lt"/>
              </a:rPr>
              <a:t>758</a:t>
            </a:r>
            <a:r>
              <a:rPr lang="cs-CZ" sz="1400" dirty="0" smtClean="0">
                <a:latin typeface="+mj-lt"/>
              </a:rPr>
              <a:t>  </a:t>
            </a:r>
            <a:r>
              <a:rPr lang="pl-PL" sz="1400" b="1" dirty="0" smtClean="0">
                <a:latin typeface="+mj-lt"/>
              </a:rPr>
              <a:t>Email: </a:t>
            </a:r>
            <a:r>
              <a:rPr lang="cs-CZ" sz="1400" dirty="0"/>
              <a:t>lubor.hruska@accendo.cz</a:t>
            </a:r>
            <a:endParaRPr lang="cs-CZ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744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Soudružnost novousedlíků a starousedlíků </a:t>
            </a:r>
            <a:r>
              <a:rPr lang="cs-CZ" b="1" dirty="0" smtClean="0"/>
              <a:t>generační </a:t>
            </a:r>
            <a:r>
              <a:rPr lang="cs-CZ" b="1" dirty="0"/>
              <a:t>problém</a:t>
            </a:r>
            <a:r>
              <a:rPr lang="cs-CZ" b="1" dirty="0" smtClean="0"/>
              <a:t>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519344"/>
              </p:ext>
            </p:extLst>
          </p:nvPr>
        </p:nvGraphicFramePr>
        <p:xfrm>
          <a:off x="468313" y="908050"/>
          <a:ext cx="8218487" cy="521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Skupina 5"/>
          <p:cNvGrpSpPr/>
          <p:nvPr/>
        </p:nvGrpSpPr>
        <p:grpSpPr>
          <a:xfrm>
            <a:off x="1391372" y="1992175"/>
            <a:ext cx="2446637" cy="914340"/>
            <a:chOff x="2070051" y="1692399"/>
            <a:chExt cx="2448272" cy="1008102"/>
          </a:xfrm>
        </p:grpSpPr>
        <p:sp>
          <p:nvSpPr>
            <p:cNvPr id="3" name="TextovéPole 1"/>
            <p:cNvSpPr txBox="1"/>
            <p:nvPr/>
          </p:nvSpPr>
          <p:spPr>
            <a:xfrm>
              <a:off x="2070051" y="1692399"/>
              <a:ext cx="1728173" cy="1008102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Senioři  se stěhují za rodinou (dětmi), druhé bydlení</a:t>
              </a:r>
            </a:p>
          </p:txBody>
        </p:sp>
        <p:cxnSp>
          <p:nvCxnSpPr>
            <p:cNvPr id="5" name="Přímá spojnice se šipkou 4"/>
            <p:cNvCxnSpPr/>
            <p:nvPr/>
          </p:nvCxnSpPr>
          <p:spPr>
            <a:xfrm>
              <a:off x="3942259" y="1980431"/>
              <a:ext cx="57606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1" name="Skupina 10"/>
          <p:cNvGrpSpPr/>
          <p:nvPr/>
        </p:nvGrpSpPr>
        <p:grpSpPr>
          <a:xfrm>
            <a:off x="6590475" y="4698265"/>
            <a:ext cx="2385449" cy="1118865"/>
            <a:chOff x="7758683" y="5180054"/>
            <a:chExt cx="2808286" cy="1233601"/>
          </a:xfrm>
        </p:grpSpPr>
        <p:sp>
          <p:nvSpPr>
            <p:cNvPr id="7" name="TextovéPole 1"/>
            <p:cNvSpPr txBox="1"/>
            <p:nvPr/>
          </p:nvSpPr>
          <p:spPr>
            <a:xfrm>
              <a:off x="8622779" y="5180054"/>
              <a:ext cx="1944190" cy="1233601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2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Včetně dětí novousedlíků, které žijí od narození v obci a jsou tedy starousedlíky</a:t>
              </a:r>
            </a:p>
          </p:txBody>
        </p:sp>
        <p:cxnSp>
          <p:nvCxnSpPr>
            <p:cNvPr id="8" name="Přímá spojnice se šipkou 7"/>
            <p:cNvCxnSpPr/>
            <p:nvPr/>
          </p:nvCxnSpPr>
          <p:spPr>
            <a:xfrm flipH="1">
              <a:off x="7758683" y="5796855"/>
              <a:ext cx="712301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TextovéPole 1"/>
          <p:cNvSpPr txBox="1"/>
          <p:nvPr/>
        </p:nvSpPr>
        <p:spPr>
          <a:xfrm>
            <a:off x="1085586" y="4927524"/>
            <a:ext cx="1957224" cy="912626"/>
          </a:xfrm>
          <a:prstGeom prst="rect">
            <a:avLst/>
          </a:prstGeom>
        </p:spPr>
        <p:txBody>
          <a:bodyPr wrap="square" lIns="79836" tIns="39918" rIns="79836" bIns="39918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Nutné pracovat se skupinou  mladších dětí a vychovat si tak dorost, který bude v obci aktivní</a:t>
            </a:r>
          </a:p>
        </p:txBody>
      </p:sp>
      <p:sp>
        <p:nvSpPr>
          <p:cNvPr id="13" name="Ovál 12"/>
          <p:cNvSpPr/>
          <p:nvPr/>
        </p:nvSpPr>
        <p:spPr>
          <a:xfrm>
            <a:off x="3042842" y="5065984"/>
            <a:ext cx="3547634" cy="783719"/>
          </a:xfrm>
          <a:prstGeom prst="ellipse">
            <a:avLst/>
          </a:prstGeom>
          <a:solidFill>
            <a:schemeClr val="accent3">
              <a:lumMod val="60000"/>
              <a:lumOff val="40000"/>
              <a:alpha val="14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836" tIns="39918" rIns="79836" bIns="39918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422161" y="762543"/>
            <a:ext cx="8379730" cy="326837"/>
          </a:xfrm>
          <a:prstGeom prst="rect">
            <a:avLst/>
          </a:prstGeom>
        </p:spPr>
        <p:txBody>
          <a:bodyPr wrap="square" lIns="79836" tIns="39918" rIns="79836" bIns="39918">
            <a:spAutoFit/>
          </a:bodyPr>
          <a:lstStyle/>
          <a:p>
            <a:pPr algn="ctr"/>
            <a:r>
              <a:rPr lang="cs-CZ" sz="1600" dirty="0" smtClean="0"/>
              <a:t>)</a:t>
            </a:r>
            <a:endParaRPr lang="cs-CZ" sz="1600" dirty="0"/>
          </a:p>
        </p:txBody>
      </p:sp>
      <p:sp>
        <p:nvSpPr>
          <p:cNvPr id="10" name="TextovéPole 9"/>
          <p:cNvSpPr txBox="1"/>
          <p:nvPr/>
        </p:nvSpPr>
        <p:spPr>
          <a:xfrm rot="16200000">
            <a:off x="-622613" y="3680250"/>
            <a:ext cx="1598163" cy="357615"/>
          </a:xfrm>
          <a:prstGeom prst="rect">
            <a:avLst/>
          </a:prstGeom>
          <a:noFill/>
        </p:spPr>
        <p:txBody>
          <a:bodyPr wrap="none" lIns="79836" tIns="39918" rIns="79836" bIns="39918" rtlCol="0">
            <a:spAutoFit/>
          </a:bodyPr>
          <a:lstStyle/>
          <a:p>
            <a:r>
              <a:rPr lang="cs-CZ" dirty="0" smtClean="0"/>
              <a:t>Věková skupina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811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106889" y="1279821"/>
            <a:ext cx="8930223" cy="4878997"/>
            <a:chOff x="29634" y="1260351"/>
            <a:chExt cx="10764838" cy="5530032"/>
          </a:xfrm>
        </p:grpSpPr>
        <p:grpSp>
          <p:nvGrpSpPr>
            <p:cNvPr id="30" name="Skupina 29"/>
            <p:cNvGrpSpPr/>
            <p:nvPr/>
          </p:nvGrpSpPr>
          <p:grpSpPr>
            <a:xfrm>
              <a:off x="29634" y="1260351"/>
              <a:ext cx="10764838" cy="5530032"/>
              <a:chOff x="18181" y="603498"/>
              <a:chExt cx="10764838" cy="6417493"/>
            </a:xfrm>
          </p:grpSpPr>
          <p:sp>
            <p:nvSpPr>
              <p:cNvPr id="16" name="Zaoblený obdélník 15"/>
              <p:cNvSpPr/>
              <p:nvPr/>
            </p:nvSpPr>
            <p:spPr>
              <a:xfrm>
                <a:off x="18181" y="603498"/>
                <a:ext cx="10764838" cy="472530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4" name="Skupina 13"/>
              <p:cNvGrpSpPr/>
              <p:nvPr/>
            </p:nvGrpSpPr>
            <p:grpSpPr>
              <a:xfrm>
                <a:off x="341859" y="1332359"/>
                <a:ext cx="10153129" cy="5688632"/>
                <a:chOff x="1205955" y="1332359"/>
                <a:chExt cx="8507620" cy="5688632"/>
              </a:xfrm>
            </p:grpSpPr>
            <p:sp>
              <p:nvSpPr>
                <p:cNvPr id="68" name="Obdélník 67"/>
                <p:cNvSpPr/>
                <p:nvPr/>
              </p:nvSpPr>
              <p:spPr>
                <a:xfrm>
                  <a:off x="1205955" y="5652839"/>
                  <a:ext cx="8496944" cy="432048"/>
                </a:xfrm>
                <a:prstGeom prst="rect">
                  <a:avLst/>
                </a:prstGeom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>
                      <a:latin typeface="Arial" pitchFamily="34" charset="0"/>
                      <a:cs typeface="Arial" pitchFamily="34" charset="0"/>
                    </a:rPr>
                    <a:t>2. Mezidobí (2-5 let), kdy si novousedlíci zvykají na venkovský styl života</a:t>
                  </a:r>
                </a:p>
              </p:txBody>
            </p:sp>
            <p:sp>
              <p:nvSpPr>
                <p:cNvPr id="69" name="Obdélník 68"/>
                <p:cNvSpPr/>
                <p:nvPr/>
              </p:nvSpPr>
              <p:spPr>
                <a:xfrm>
                  <a:off x="1205955" y="6588943"/>
                  <a:ext cx="8496944" cy="432048"/>
                </a:xfrm>
                <a:prstGeom prst="rect">
                  <a:avLst/>
                </a:prstGeom>
                <a:ln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>
                      <a:latin typeface="Arial" pitchFamily="34" charset="0"/>
                      <a:cs typeface="Arial" pitchFamily="34" charset="0"/>
                    </a:rPr>
                    <a:t>3. Zapojení obyvatel do dění v obci</a:t>
                  </a:r>
                </a:p>
              </p:txBody>
            </p:sp>
            <p:sp>
              <p:nvSpPr>
                <p:cNvPr id="73" name="Šipka dolů 72"/>
                <p:cNvSpPr/>
                <p:nvPr/>
              </p:nvSpPr>
              <p:spPr>
                <a:xfrm>
                  <a:off x="5067569" y="6156895"/>
                  <a:ext cx="648072" cy="360040"/>
                </a:xfrm>
                <a:prstGeom prst="down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4" name="Šipka dolů 73"/>
                <p:cNvSpPr/>
                <p:nvPr/>
              </p:nvSpPr>
              <p:spPr>
                <a:xfrm>
                  <a:off x="5067569" y="5209375"/>
                  <a:ext cx="648072" cy="360040"/>
                </a:xfrm>
                <a:prstGeom prst="downArrow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5" name="Obdélník 74"/>
                <p:cNvSpPr/>
                <p:nvPr/>
              </p:nvSpPr>
              <p:spPr>
                <a:xfrm>
                  <a:off x="1209550" y="1608335"/>
                  <a:ext cx="3816424" cy="43204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Přestěhují se do stávající zástavby</a:t>
                  </a:r>
                </a:p>
              </p:txBody>
            </p:sp>
            <p:sp>
              <p:nvSpPr>
                <p:cNvPr id="77" name="Obdélník 76"/>
                <p:cNvSpPr/>
                <p:nvPr/>
              </p:nvSpPr>
              <p:spPr>
                <a:xfrm>
                  <a:off x="5890070" y="1608335"/>
                  <a:ext cx="3816424" cy="43204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Postaví si nový dům</a:t>
                  </a:r>
                </a:p>
              </p:txBody>
            </p:sp>
            <p:sp>
              <p:nvSpPr>
                <p:cNvPr id="78" name="Obdélník 77"/>
                <p:cNvSpPr/>
                <p:nvPr/>
              </p:nvSpPr>
              <p:spPr>
                <a:xfrm>
                  <a:off x="7359045" y="2472432"/>
                  <a:ext cx="2354529" cy="504056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Mimo stávající zástavbu</a:t>
                  </a:r>
                </a:p>
              </p:txBody>
            </p:sp>
            <p:sp>
              <p:nvSpPr>
                <p:cNvPr id="79" name="Obdélník 78"/>
                <p:cNvSpPr/>
                <p:nvPr/>
              </p:nvSpPr>
              <p:spPr>
                <a:xfrm>
                  <a:off x="3498788" y="2472432"/>
                  <a:ext cx="3695774" cy="504056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V rámci stávající zástavby (v prolukách)</a:t>
                  </a:r>
                </a:p>
              </p:txBody>
            </p:sp>
            <p:sp>
              <p:nvSpPr>
                <p:cNvPr id="80" name="Obdélník 79"/>
                <p:cNvSpPr/>
                <p:nvPr/>
              </p:nvSpPr>
              <p:spPr>
                <a:xfrm>
                  <a:off x="1205956" y="3586252"/>
                  <a:ext cx="3197899" cy="55441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Prolnutí se stávající zástavbou</a:t>
                  </a:r>
                </a:p>
              </p:txBody>
            </p:sp>
            <p:sp>
              <p:nvSpPr>
                <p:cNvPr id="81" name="Obdélník 80"/>
                <p:cNvSpPr/>
                <p:nvPr/>
              </p:nvSpPr>
              <p:spPr>
                <a:xfrm>
                  <a:off x="4765882" y="3586192"/>
                  <a:ext cx="4947693" cy="55447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Vznik nových lokalit oddělených od stávající zástavby</a:t>
                  </a:r>
                </a:p>
              </p:txBody>
            </p:sp>
            <p:sp>
              <p:nvSpPr>
                <p:cNvPr id="82" name="Obdélník 81"/>
                <p:cNvSpPr/>
                <p:nvPr/>
              </p:nvSpPr>
              <p:spPr>
                <a:xfrm>
                  <a:off x="5879395" y="4584711"/>
                  <a:ext cx="3823504" cy="49206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Riziko vzniku fyzické separace obyvatel</a:t>
                  </a:r>
                </a:p>
              </p:txBody>
            </p:sp>
            <p:cxnSp>
              <p:nvCxnSpPr>
                <p:cNvPr id="87" name="Přímá spojnice se šipkou 86"/>
                <p:cNvCxnSpPr/>
                <p:nvPr/>
              </p:nvCxnSpPr>
              <p:spPr>
                <a:xfrm>
                  <a:off x="7718190" y="1332359"/>
                  <a:ext cx="0" cy="2478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Přímá spojnice se šipkou 87"/>
                <p:cNvCxnSpPr/>
                <p:nvPr/>
              </p:nvCxnSpPr>
              <p:spPr>
                <a:xfrm>
                  <a:off x="3654227" y="1332359"/>
                  <a:ext cx="0" cy="2478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Přímá spojnice 95"/>
                <p:cNvCxnSpPr/>
                <p:nvPr/>
              </p:nvCxnSpPr>
              <p:spPr>
                <a:xfrm>
                  <a:off x="7718190" y="2040383"/>
                  <a:ext cx="0" cy="15607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Přímá spojnice 97"/>
                <p:cNvCxnSpPr/>
                <p:nvPr/>
              </p:nvCxnSpPr>
              <p:spPr>
                <a:xfrm flipH="1">
                  <a:off x="5526435" y="2196455"/>
                  <a:ext cx="316835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Přímá spojnice se šipkou 99"/>
                <p:cNvCxnSpPr/>
                <p:nvPr/>
              </p:nvCxnSpPr>
              <p:spPr>
                <a:xfrm>
                  <a:off x="5543228" y="2196455"/>
                  <a:ext cx="0" cy="2478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Přímá spojnice se šipkou 100"/>
                <p:cNvCxnSpPr/>
                <p:nvPr/>
              </p:nvCxnSpPr>
              <p:spPr>
                <a:xfrm>
                  <a:off x="8694789" y="2196455"/>
                  <a:ext cx="0" cy="2478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Přímá spojnice se šipkou 17"/>
              <p:cNvCxnSpPr/>
              <p:nvPr/>
            </p:nvCxnSpPr>
            <p:spPr>
              <a:xfrm>
                <a:off x="1926035" y="2052439"/>
                <a:ext cx="0" cy="151216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se šipkou 19"/>
              <p:cNvCxnSpPr/>
              <p:nvPr/>
            </p:nvCxnSpPr>
            <p:spPr>
              <a:xfrm>
                <a:off x="8113664" y="4140671"/>
                <a:ext cx="0" cy="4440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se šipkou 21"/>
              <p:cNvCxnSpPr/>
              <p:nvPr/>
            </p:nvCxnSpPr>
            <p:spPr>
              <a:xfrm>
                <a:off x="3263666" y="2976488"/>
                <a:ext cx="0" cy="58811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/>
              <p:cNvCxnSpPr/>
              <p:nvPr/>
            </p:nvCxnSpPr>
            <p:spPr>
              <a:xfrm flipH="1">
                <a:off x="3833208" y="3276575"/>
                <a:ext cx="544594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se šipkou 24"/>
              <p:cNvCxnSpPr/>
              <p:nvPr/>
            </p:nvCxnSpPr>
            <p:spPr>
              <a:xfrm>
                <a:off x="9279153" y="2976488"/>
                <a:ext cx="0" cy="60970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Přímá spojnice se šipkou 27"/>
              <p:cNvCxnSpPr/>
              <p:nvPr/>
            </p:nvCxnSpPr>
            <p:spPr>
              <a:xfrm>
                <a:off x="3833208" y="3276575"/>
                <a:ext cx="0" cy="28803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Obdélník 28"/>
            <p:cNvSpPr/>
            <p:nvPr/>
          </p:nvSpPr>
          <p:spPr>
            <a:xfrm>
              <a:off x="278339" y="1547455"/>
              <a:ext cx="10140388" cy="36096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b="1" dirty="0">
                  <a:latin typeface="Arial" pitchFamily="34" charset="0"/>
                  <a:cs typeface="Arial" pitchFamily="34" charset="0"/>
                </a:rPr>
                <a:t>1. Příchod novousedlíků do obce</a:t>
              </a:r>
            </a:p>
          </p:txBody>
        </p:sp>
      </p:grp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rtl="0">
              <a:spcBef>
                <a:spcPct val="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Zapojování novousedlíků do života v obci</a:t>
            </a:r>
            <a:endParaRPr lang="cs-CZ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2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Jesenice</a:t>
            </a:r>
            <a:endParaRPr lang="cs-CZ" dirty="0"/>
          </a:p>
        </p:txBody>
      </p:sp>
      <p:grpSp>
        <p:nvGrpSpPr>
          <p:cNvPr id="18" name="Skupina 17"/>
          <p:cNvGrpSpPr>
            <a:grpSpLocks noChangeAspect="1"/>
          </p:cNvGrpSpPr>
          <p:nvPr/>
        </p:nvGrpSpPr>
        <p:grpSpPr>
          <a:xfrm>
            <a:off x="395536" y="1177176"/>
            <a:ext cx="8496944" cy="4428587"/>
            <a:chOff x="0" y="0"/>
            <a:chExt cx="5811809" cy="3029187"/>
          </a:xfrm>
        </p:grpSpPr>
        <p:grpSp>
          <p:nvGrpSpPr>
            <p:cNvPr id="19" name="Skupina 18"/>
            <p:cNvGrpSpPr/>
            <p:nvPr/>
          </p:nvGrpSpPr>
          <p:grpSpPr>
            <a:xfrm>
              <a:off x="0" y="0"/>
              <a:ext cx="5810250" cy="3028950"/>
              <a:chOff x="0" y="0"/>
              <a:chExt cx="5810250" cy="3028950"/>
            </a:xfrm>
          </p:grpSpPr>
          <p:grpSp>
            <p:nvGrpSpPr>
              <p:cNvPr id="21" name="Skupina 20"/>
              <p:cNvGrpSpPr/>
              <p:nvPr/>
            </p:nvGrpSpPr>
            <p:grpSpPr>
              <a:xfrm>
                <a:off x="0" y="0"/>
                <a:ext cx="5810250" cy="3028950"/>
                <a:chOff x="0" y="0"/>
                <a:chExt cx="5810250" cy="3028950"/>
              </a:xfrm>
            </p:grpSpPr>
            <p:pic>
              <p:nvPicPr>
                <p:cNvPr id="23" name="Obrázek 2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14650" y="0"/>
                  <a:ext cx="2895600" cy="3028950"/>
                </a:xfrm>
                <a:prstGeom prst="rect">
                  <a:avLst/>
                </a:prstGeom>
              </p:spPr>
            </p:pic>
            <p:pic>
              <p:nvPicPr>
                <p:cNvPr id="24" name="Obrázek 23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0"/>
                  <a:ext cx="2867025" cy="3028950"/>
                </a:xfrm>
                <a:prstGeom prst="rect">
                  <a:avLst/>
                </a:prstGeom>
              </p:spPr>
            </p:pic>
            <p:sp>
              <p:nvSpPr>
                <p:cNvPr id="25" name="Ovál 24"/>
                <p:cNvSpPr/>
                <p:nvPr/>
              </p:nvSpPr>
              <p:spPr>
                <a:xfrm>
                  <a:off x="3219450" y="1390650"/>
                  <a:ext cx="403860" cy="37719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cs-CZ" sz="1400" b="1">
                      <a:solidFill>
                        <a:srgbClr val="FFFF00"/>
                      </a:solidFill>
                      <a:effectLst/>
                      <a:latin typeface="Times New Roman"/>
                      <a:ea typeface="Calibri"/>
                    </a:rPr>
                    <a:t>1</a:t>
                  </a:r>
                  <a:endParaRPr lang="cs-CZ" sz="1200">
                    <a:effectLst/>
                    <a:latin typeface="Times New Roman"/>
                    <a:ea typeface="Calibri"/>
                  </a:endParaRPr>
                </a:p>
              </p:txBody>
            </p:sp>
            <p:sp>
              <p:nvSpPr>
                <p:cNvPr id="26" name="Ovál 25"/>
                <p:cNvSpPr/>
                <p:nvPr/>
              </p:nvSpPr>
              <p:spPr>
                <a:xfrm>
                  <a:off x="3695700" y="1314450"/>
                  <a:ext cx="495300" cy="47244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cs-CZ" sz="1400" b="1">
                      <a:solidFill>
                        <a:srgbClr val="FFFF00"/>
                      </a:solidFill>
                      <a:effectLst/>
                      <a:latin typeface="Times New Roman"/>
                      <a:ea typeface="Calibri"/>
                    </a:rPr>
                    <a:t> 2</a:t>
                  </a:r>
                  <a:endParaRPr lang="cs-CZ" sz="1200">
                    <a:effectLst/>
                    <a:latin typeface="Times New Roman"/>
                    <a:ea typeface="Calibri"/>
                  </a:endParaRPr>
                </a:p>
              </p:txBody>
            </p:sp>
            <p:sp>
              <p:nvSpPr>
                <p:cNvPr id="27" name="Ovál 26"/>
                <p:cNvSpPr/>
                <p:nvPr/>
              </p:nvSpPr>
              <p:spPr>
                <a:xfrm>
                  <a:off x="3905250" y="723900"/>
                  <a:ext cx="590550" cy="59055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cs-CZ" sz="1400" b="1">
                      <a:solidFill>
                        <a:srgbClr val="FFFF00"/>
                      </a:solidFill>
                      <a:effectLst/>
                      <a:latin typeface="Times New Roman"/>
                      <a:ea typeface="Calibri"/>
                    </a:rPr>
                    <a:t> 3</a:t>
                  </a:r>
                  <a:endParaRPr lang="cs-CZ" sz="1200">
                    <a:effectLst/>
                    <a:latin typeface="Times New Roman"/>
                    <a:ea typeface="Calibri"/>
                  </a:endParaRPr>
                </a:p>
              </p:txBody>
            </p:sp>
            <p:sp>
              <p:nvSpPr>
                <p:cNvPr id="28" name="Ovál 27"/>
                <p:cNvSpPr/>
                <p:nvPr/>
              </p:nvSpPr>
              <p:spPr>
                <a:xfrm>
                  <a:off x="4791076" y="685743"/>
                  <a:ext cx="495300" cy="47244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cs-CZ" sz="1400" b="1">
                      <a:solidFill>
                        <a:srgbClr val="FFFF00"/>
                      </a:solidFill>
                      <a:effectLst/>
                      <a:latin typeface="Times New Roman"/>
                      <a:ea typeface="Calibri"/>
                    </a:rPr>
                    <a:t>4</a:t>
                  </a:r>
                  <a:endParaRPr lang="cs-CZ" sz="1200">
                    <a:effectLst/>
                    <a:latin typeface="Times New Roman"/>
                    <a:ea typeface="Calibri"/>
                  </a:endParaRPr>
                </a:p>
              </p:txBody>
            </p:sp>
            <p:sp>
              <p:nvSpPr>
                <p:cNvPr id="29" name="Ovál 28"/>
                <p:cNvSpPr/>
                <p:nvPr/>
              </p:nvSpPr>
              <p:spPr>
                <a:xfrm>
                  <a:off x="4391026" y="2476302"/>
                  <a:ext cx="400050" cy="40005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cs-CZ" sz="1400" b="1">
                      <a:solidFill>
                        <a:srgbClr val="FFFF00"/>
                      </a:solidFill>
                      <a:effectLst/>
                      <a:latin typeface="Times New Roman"/>
                      <a:ea typeface="Calibri"/>
                    </a:rPr>
                    <a:t>5</a:t>
                  </a:r>
                  <a:endParaRPr lang="cs-CZ" sz="1200">
                    <a:effectLst/>
                    <a:latin typeface="Times New Roman"/>
                    <a:ea typeface="Calibri"/>
                  </a:endParaRPr>
                </a:p>
              </p:txBody>
            </p:sp>
          </p:grpSp>
          <p:sp>
            <p:nvSpPr>
              <p:cNvPr id="22" name="Textové pole 40"/>
              <p:cNvSpPr txBox="1"/>
              <p:nvPr/>
            </p:nvSpPr>
            <p:spPr>
              <a:xfrm>
                <a:off x="2028825" y="2762250"/>
                <a:ext cx="839470" cy="2667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cs-CZ" sz="1200" b="1">
                    <a:ln w="6350" cap="flat" cmpd="sng" algn="ctr">
                      <a:solidFill>
                        <a:srgbClr val="FFFF00"/>
                      </a:solidFill>
                      <a:prstDash val="solid"/>
                      <a:round/>
                    </a:ln>
                    <a:solidFill>
                      <a:srgbClr val="FFFF00"/>
                    </a:solidFill>
                    <a:effectLst>
                      <a:outerShdw blurRad="41275" dist="20320" dir="1800000" algn="tl">
                        <a:srgbClr val="000000">
                          <a:alpha val="40000"/>
                        </a:srgbClr>
                      </a:outerShdw>
                    </a:effectLst>
                    <a:latin typeface="Times New Roman"/>
                    <a:ea typeface="Calibri"/>
                  </a:rPr>
                  <a:t>Rok 2003</a:t>
                </a:r>
                <a:endParaRPr lang="cs-CZ" sz="1200">
                  <a:effectLst/>
                  <a:latin typeface="Times New Roman"/>
                  <a:ea typeface="Calibri"/>
                </a:endParaRPr>
              </a:p>
            </p:txBody>
          </p:sp>
        </p:grpSp>
        <p:sp>
          <p:nvSpPr>
            <p:cNvPr id="20" name="Textové pole 41"/>
            <p:cNvSpPr txBox="1"/>
            <p:nvPr/>
          </p:nvSpPr>
          <p:spPr>
            <a:xfrm>
              <a:off x="4972050" y="2762250"/>
              <a:ext cx="839759" cy="2669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600"/>
                </a:spcAft>
              </a:pPr>
              <a:r>
                <a:rPr lang="cs-CZ" sz="1200" b="1">
                  <a:ln w="6350" cap="flat" cmpd="sng" algn="ctr">
                    <a:solidFill>
                      <a:srgbClr val="FFFF00"/>
                    </a:solidFill>
                    <a:prstDash val="solid"/>
                    <a:round/>
                  </a:ln>
                  <a:solidFill>
                    <a:srgbClr val="FFFF00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Times New Roman"/>
                  <a:ea typeface="Calibri"/>
                </a:rPr>
                <a:t>Rok 2012</a:t>
              </a:r>
              <a:endParaRPr lang="cs-CZ" sz="1200">
                <a:effectLst/>
                <a:latin typeface="Times New Roman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5941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/>
        </p:nvGrpSpPr>
        <p:grpSpPr>
          <a:xfrm>
            <a:off x="168054" y="1339059"/>
            <a:ext cx="8835291" cy="4832987"/>
            <a:chOff x="165587" y="1145562"/>
            <a:chExt cx="10401408" cy="5659405"/>
          </a:xfrm>
        </p:grpSpPr>
        <p:grpSp>
          <p:nvGrpSpPr>
            <p:cNvPr id="8" name="Skupina 7"/>
            <p:cNvGrpSpPr/>
            <p:nvPr/>
          </p:nvGrpSpPr>
          <p:grpSpPr>
            <a:xfrm>
              <a:off x="165587" y="1145562"/>
              <a:ext cx="10401408" cy="5659405"/>
              <a:chOff x="165587" y="1187586"/>
              <a:chExt cx="10401408" cy="5659405"/>
            </a:xfrm>
          </p:grpSpPr>
          <p:sp>
            <p:nvSpPr>
              <p:cNvPr id="16" name="Zaoblený obdélník 15"/>
              <p:cNvSpPr/>
              <p:nvPr/>
            </p:nvSpPr>
            <p:spPr>
              <a:xfrm>
                <a:off x="269851" y="5262815"/>
                <a:ext cx="1740634" cy="1000581"/>
              </a:xfrm>
              <a:prstGeom prst="roundRect">
                <a:avLst/>
              </a:prstGeom>
              <a:ln/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12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Individuální nebo hromadné podněty na vedení obce</a:t>
                </a:r>
              </a:p>
            </p:txBody>
          </p:sp>
          <p:sp>
            <p:nvSpPr>
              <p:cNvPr id="70" name="Zaoblený obdélník 69"/>
              <p:cNvSpPr/>
              <p:nvPr/>
            </p:nvSpPr>
            <p:spPr>
              <a:xfrm>
                <a:off x="197843" y="1745775"/>
                <a:ext cx="1740634" cy="952717"/>
              </a:xfrm>
              <a:prstGeom prst="roundRect">
                <a:avLst/>
              </a:prstGeom>
              <a:ln/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12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Schváleno</a:t>
                </a:r>
              </a:p>
            </p:txBody>
          </p:sp>
          <p:grpSp>
            <p:nvGrpSpPr>
              <p:cNvPr id="6" name="Skupina 5"/>
              <p:cNvGrpSpPr/>
              <p:nvPr/>
            </p:nvGrpSpPr>
            <p:grpSpPr>
              <a:xfrm>
                <a:off x="165587" y="1187586"/>
                <a:ext cx="10401408" cy="5659405"/>
                <a:chOff x="165587" y="1187586"/>
                <a:chExt cx="10401408" cy="5659405"/>
              </a:xfrm>
            </p:grpSpPr>
            <p:cxnSp>
              <p:nvCxnSpPr>
                <p:cNvPr id="42" name="Přímá spojnice se šipkou 41"/>
                <p:cNvCxnSpPr/>
                <p:nvPr/>
              </p:nvCxnSpPr>
              <p:spPr>
                <a:xfrm>
                  <a:off x="6398268" y="1990097"/>
                  <a:ext cx="1144391" cy="2260597"/>
                </a:xfrm>
                <a:prstGeom prst="straightConnector1">
                  <a:avLst/>
                </a:prstGeom>
                <a:ln w="38100">
                  <a:prstDash val="sysDot"/>
                  <a:tailEnd type="arrow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se šipkou 45"/>
                <p:cNvCxnSpPr/>
                <p:nvPr/>
              </p:nvCxnSpPr>
              <p:spPr>
                <a:xfrm>
                  <a:off x="4178804" y="4065628"/>
                  <a:ext cx="3363855" cy="432497"/>
                </a:xfrm>
                <a:prstGeom prst="straightConnector1">
                  <a:avLst/>
                </a:prstGeom>
                <a:ln w="38100">
                  <a:prstDash val="sysDot"/>
                  <a:tailEnd type="arrow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4" name="Skupina 3"/>
                <p:cNvGrpSpPr/>
                <p:nvPr/>
              </p:nvGrpSpPr>
              <p:grpSpPr>
                <a:xfrm>
                  <a:off x="165587" y="1187586"/>
                  <a:ext cx="10401408" cy="5659405"/>
                  <a:chOff x="165587" y="1187586"/>
                  <a:chExt cx="10401408" cy="5659405"/>
                </a:xfrm>
              </p:grpSpPr>
              <p:grpSp>
                <p:nvGrpSpPr>
                  <p:cNvPr id="71" name="Skupina 70"/>
                  <p:cNvGrpSpPr/>
                  <p:nvPr/>
                </p:nvGrpSpPr>
                <p:grpSpPr>
                  <a:xfrm>
                    <a:off x="165587" y="1187586"/>
                    <a:ext cx="9257361" cy="5659405"/>
                    <a:chOff x="-331898" y="1339492"/>
                    <a:chExt cx="10502196" cy="5505089"/>
                  </a:xfrm>
                </p:grpSpPr>
                <p:grpSp>
                  <p:nvGrpSpPr>
                    <p:cNvPr id="58" name="Skupina 57"/>
                    <p:cNvGrpSpPr/>
                    <p:nvPr/>
                  </p:nvGrpSpPr>
                  <p:grpSpPr>
                    <a:xfrm>
                      <a:off x="3362680" y="5122634"/>
                      <a:ext cx="4493166" cy="1721947"/>
                      <a:chOff x="3211896" y="5104499"/>
                      <a:chExt cx="4493166" cy="1721947"/>
                    </a:xfrm>
                  </p:grpSpPr>
                  <p:sp>
                    <p:nvSpPr>
                      <p:cNvPr id="5" name="Zaoblený obdélník 4"/>
                      <p:cNvSpPr/>
                      <p:nvPr/>
                    </p:nvSpPr>
                    <p:spPr>
                      <a:xfrm>
                        <a:off x="4420884" y="5104499"/>
                        <a:ext cx="2016224" cy="458939"/>
                      </a:xfrm>
                      <a:prstGeom prst="roundRect">
                        <a:avLst/>
                      </a:prstGeom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cs-CZ" sz="1200" b="1" dirty="0">
                            <a:effectLst>
                              <a:outerShdw blurRad="50800" dist="38100" dir="13500000" algn="b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INICIACE ZMĚNY</a:t>
                        </a:r>
                      </a:p>
                    </p:txBody>
                  </p:sp>
                  <p:cxnSp>
                    <p:nvCxnSpPr>
                      <p:cNvPr id="7" name="Přímá spojnice se šipkou 6"/>
                      <p:cNvCxnSpPr/>
                      <p:nvPr/>
                    </p:nvCxnSpPr>
                    <p:spPr>
                      <a:xfrm>
                        <a:off x="5413041" y="5610055"/>
                        <a:ext cx="0" cy="360040"/>
                      </a:xfrm>
                      <a:prstGeom prst="straightConnector1">
                        <a:avLst/>
                      </a:prstGeom>
                      <a:ln w="28575"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9" name="Zaoblený obdélník 8"/>
                      <p:cNvSpPr/>
                      <p:nvPr/>
                    </p:nvSpPr>
                    <p:spPr>
                      <a:xfrm>
                        <a:off x="3211896" y="6509509"/>
                        <a:ext cx="2175933" cy="316935"/>
                      </a:xfrm>
                      <a:prstGeom prst="roundRect">
                        <a:avLst/>
                      </a:prstGeom>
                      <a:ln/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cs-CZ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Souhlasí se změnou</a:t>
                        </a:r>
                      </a:p>
                    </p:txBody>
                  </p:sp>
                  <p:sp>
                    <p:nvSpPr>
                      <p:cNvPr id="10" name="Zaoblený obdélník 9"/>
                      <p:cNvSpPr/>
                      <p:nvPr/>
                    </p:nvSpPr>
                    <p:spPr>
                      <a:xfrm>
                        <a:off x="5471151" y="6509510"/>
                        <a:ext cx="2233911" cy="316936"/>
                      </a:xfrm>
                      <a:prstGeom prst="roundRect">
                        <a:avLst/>
                      </a:prstGeom>
                      <a:ln/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cs-CZ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Odpůrci změny</a:t>
                        </a:r>
                      </a:p>
                    </p:txBody>
                  </p:sp>
                </p:grpSp>
                <p:grpSp>
                  <p:nvGrpSpPr>
                    <p:cNvPr id="67" name="Skupina 66"/>
                    <p:cNvGrpSpPr/>
                    <p:nvPr/>
                  </p:nvGrpSpPr>
                  <p:grpSpPr>
                    <a:xfrm>
                      <a:off x="-331898" y="1339492"/>
                      <a:ext cx="8690117" cy="2979586"/>
                      <a:chOff x="-331898" y="1339492"/>
                      <a:chExt cx="8690117" cy="2979586"/>
                    </a:xfrm>
                  </p:grpSpPr>
                  <p:grpSp>
                    <p:nvGrpSpPr>
                      <p:cNvPr id="49" name="Skupina 48"/>
                      <p:cNvGrpSpPr/>
                      <p:nvPr/>
                    </p:nvGrpSpPr>
                    <p:grpSpPr>
                      <a:xfrm>
                        <a:off x="-331898" y="3542437"/>
                        <a:ext cx="4552874" cy="776641"/>
                        <a:chOff x="-159170" y="3316471"/>
                        <a:chExt cx="4552874" cy="776641"/>
                      </a:xfrm>
                    </p:grpSpPr>
                    <p:sp>
                      <p:nvSpPr>
                        <p:cNvPr id="13" name="Zaoblený obdélník 12"/>
                        <p:cNvSpPr/>
                        <p:nvPr/>
                      </p:nvSpPr>
                      <p:spPr>
                        <a:xfrm>
                          <a:off x="-159170" y="3316471"/>
                          <a:ext cx="2332847" cy="776641"/>
                        </a:xfrm>
                        <a:prstGeom prst="roundRect">
                          <a:avLst/>
                        </a:prstGeom>
                        <a:ln>
                          <a:solidFill>
                            <a:schemeClr val="accent3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3"/>
                        </a:lnRef>
                        <a:fillRef idx="2">
                          <a:schemeClr val="accent3"/>
                        </a:fillRef>
                        <a:effectRef idx="1">
                          <a:schemeClr val="accent3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effectLst>
                                <a:outerShdw blurRad="50800" dist="38100" dir="13500000" algn="br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TLAK NA VEDENÍ OBCE</a:t>
                          </a:r>
                        </a:p>
                      </p:txBody>
                    </p:sp>
                    <p:sp>
                      <p:nvSpPr>
                        <p:cNvPr id="20" name="Zaoblený obdélník 19"/>
                        <p:cNvSpPr/>
                        <p:nvPr/>
                      </p:nvSpPr>
                      <p:spPr>
                        <a:xfrm>
                          <a:off x="2315035" y="3316471"/>
                          <a:ext cx="2078669" cy="360040"/>
                        </a:xfrm>
                        <a:prstGeom prst="roundRect">
                          <a:avLst/>
                        </a:prstGeom>
                        <a:ln/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Schválení změny</a:t>
                          </a:r>
                        </a:p>
                      </p:txBody>
                    </p:sp>
                    <p:sp>
                      <p:nvSpPr>
                        <p:cNvPr id="21" name="Zaoblený obdélník 20"/>
                        <p:cNvSpPr/>
                        <p:nvPr/>
                      </p:nvSpPr>
                      <p:spPr>
                        <a:xfrm>
                          <a:off x="2315035" y="3733072"/>
                          <a:ext cx="2074788" cy="360040"/>
                        </a:xfrm>
                        <a:prstGeom prst="roundRect">
                          <a:avLst/>
                        </a:prstGeom>
                        <a:ln/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Neschválení změny</a:t>
                          </a:r>
                        </a:p>
                      </p:txBody>
                    </p:sp>
                  </p:grpSp>
                  <p:grpSp>
                    <p:nvGrpSpPr>
                      <p:cNvPr id="50" name="Skupina 49"/>
                      <p:cNvGrpSpPr/>
                      <p:nvPr/>
                    </p:nvGrpSpPr>
                    <p:grpSpPr>
                      <a:xfrm>
                        <a:off x="2972332" y="1339492"/>
                        <a:ext cx="5385887" cy="780629"/>
                        <a:chOff x="3141181" y="1723246"/>
                        <a:chExt cx="5385887" cy="780629"/>
                      </a:xfrm>
                    </p:grpSpPr>
                    <p:sp>
                      <p:nvSpPr>
                        <p:cNvPr id="29" name="Zaoblený obdélník 28"/>
                        <p:cNvSpPr/>
                        <p:nvPr/>
                      </p:nvSpPr>
                      <p:spPr>
                        <a:xfrm>
                          <a:off x="3141181" y="1723246"/>
                          <a:ext cx="2327719" cy="749565"/>
                        </a:xfrm>
                        <a:prstGeom prst="roundRect">
                          <a:avLst/>
                        </a:prstGeom>
                        <a:ln/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1">
                          <a:schemeClr val="accent1"/>
                        </a:lnRef>
                        <a:fillRef idx="2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effectLst>
                                <a:outerShdw blurRad="50800" dist="38100" dir="13500000" algn="br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AKTIVNÍ SKUPINA PARTICIPUJÍCÍ NA REALIZACI ZMĚNY</a:t>
                          </a:r>
                        </a:p>
                      </p:txBody>
                    </p:sp>
                    <p:sp>
                      <p:nvSpPr>
                        <p:cNvPr id="30" name="Zaoblený obdélník 29"/>
                        <p:cNvSpPr/>
                        <p:nvPr/>
                      </p:nvSpPr>
                      <p:spPr>
                        <a:xfrm>
                          <a:off x="5620569" y="1723246"/>
                          <a:ext cx="2906499" cy="360246"/>
                        </a:xfrm>
                        <a:prstGeom prst="roundRect">
                          <a:avLst/>
                        </a:prstGeom>
                        <a:ln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Chtějí být aktivně zapojení</a:t>
                          </a:r>
                        </a:p>
                      </p:txBody>
                    </p:sp>
                    <p:sp>
                      <p:nvSpPr>
                        <p:cNvPr id="31" name="Zaoblený obdélník 30"/>
                        <p:cNvSpPr/>
                        <p:nvPr/>
                      </p:nvSpPr>
                      <p:spPr>
                        <a:xfrm>
                          <a:off x="5620571" y="2131819"/>
                          <a:ext cx="2906497" cy="372056"/>
                        </a:xfrm>
                        <a:prstGeom prst="roundRect">
                          <a:avLst/>
                        </a:prstGeom>
                        <a:ln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cs-CZ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Nechtějí být aktivně zapojeni</a:t>
                          </a:r>
                        </a:p>
                      </p:txBody>
                    </p:sp>
                  </p:grpSp>
                </p:grpSp>
                <p:grpSp>
                  <p:nvGrpSpPr>
                    <p:cNvPr id="51" name="Skupina 50"/>
                    <p:cNvGrpSpPr/>
                    <p:nvPr/>
                  </p:nvGrpSpPr>
                  <p:grpSpPr>
                    <a:xfrm>
                      <a:off x="8271187" y="3156497"/>
                      <a:ext cx="1899111" cy="1727301"/>
                      <a:chOff x="8693450" y="3028385"/>
                      <a:chExt cx="1899111" cy="1727301"/>
                    </a:xfrm>
                  </p:grpSpPr>
                  <p:sp>
                    <p:nvSpPr>
                      <p:cNvPr id="27" name="Zaoblený obdélník 26"/>
                      <p:cNvSpPr/>
                      <p:nvPr/>
                    </p:nvSpPr>
                    <p:spPr>
                      <a:xfrm>
                        <a:off x="8693450" y="4107614"/>
                        <a:ext cx="1899111" cy="648072"/>
                      </a:xfrm>
                      <a:prstGeom prst="roundRect">
                        <a:avLst/>
                      </a:prstGeom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2"/>
                      </a:lnRef>
                      <a:fillRef idx="2">
                        <a:schemeClr val="accent2"/>
                      </a:fillRef>
                      <a:effectRef idx="1">
                        <a:schemeClr val="accent2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cs-CZ" sz="1200" b="1" dirty="0">
                            <a:solidFill>
                              <a:srgbClr val="C00000"/>
                            </a:solidFill>
                            <a:effectLst>
                              <a:outerShdw blurRad="50800" dist="38100" dir="13500000" algn="b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UKONČENÍ REALIZACE ZMĚNY</a:t>
                        </a:r>
                      </a:p>
                    </p:txBody>
                  </p:sp>
                  <p:sp>
                    <p:nvSpPr>
                      <p:cNvPr id="57" name="Zaoblený obdélník 56"/>
                      <p:cNvSpPr/>
                      <p:nvPr/>
                    </p:nvSpPr>
                    <p:spPr>
                      <a:xfrm>
                        <a:off x="8693450" y="3028385"/>
                        <a:ext cx="1899111" cy="565960"/>
                      </a:xfrm>
                      <a:prstGeom prst="roundRect">
                        <a:avLst/>
                      </a:prstGeom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2"/>
                      </a:lnRef>
                      <a:fillRef idx="2">
                        <a:schemeClr val="accent2"/>
                      </a:fillRef>
                      <a:effectRef idx="1">
                        <a:schemeClr val="accent2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cs-CZ" sz="1200" dirty="0">
                            <a:effectLst>
                              <a:outerShdw blurRad="50800" dist="38100" dir="13500000" algn="b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REALIZACE </a:t>
                        </a:r>
                        <a:r>
                          <a:rPr lang="cs-CZ" sz="1200" dirty="0" smtClean="0">
                            <a:effectLst>
                              <a:outerShdw blurRad="50800" dist="38100" dir="13500000" algn="b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ZMĚNY</a:t>
                        </a:r>
                        <a:endParaRPr lang="cs-CZ" sz="1200" dirty="0">
                          <a:effectLst>
                            <a:outerShdw blurRad="50800" dist="38100" dir="13500000" algn="b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60" name="Přímá spojnice se šipkou 59"/>
                      <p:cNvCxnSpPr/>
                      <p:nvPr/>
                    </p:nvCxnSpPr>
                    <p:spPr>
                      <a:xfrm>
                        <a:off x="9649361" y="3667347"/>
                        <a:ext cx="0" cy="360040"/>
                      </a:xfrm>
                      <a:prstGeom prst="straightConnector1">
                        <a:avLst/>
                      </a:prstGeom>
                      <a:ln w="28575"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5" name="Ohnutá šipka 54"/>
                  <p:cNvSpPr/>
                  <p:nvPr/>
                </p:nvSpPr>
                <p:spPr>
                  <a:xfrm>
                    <a:off x="2158341" y="1425919"/>
                    <a:ext cx="775806" cy="1694476"/>
                  </a:xfrm>
                  <a:prstGeom prst="bentArrow">
                    <a:avLst>
                      <a:gd name="adj1" fmla="val 29517"/>
                      <a:gd name="adj2" fmla="val 25000"/>
                      <a:gd name="adj3" fmla="val 25000"/>
                      <a:gd name="adj4" fmla="val 43750"/>
                    </a:avLst>
                  </a:prstGeom>
                  <a:solidFill>
                    <a:schemeClr val="bg1">
                      <a:lumMod val="50000"/>
                    </a:schemeClr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 sz="1200" b="1">
                      <a:ln w="18000">
                        <a:solidFill>
                          <a:schemeClr val="accent2">
                            <a:satMod val="140000"/>
                          </a:scheme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Zaoblený obdélník 76"/>
                  <p:cNvSpPr/>
                  <p:nvPr/>
                </p:nvSpPr>
                <p:spPr>
                  <a:xfrm>
                    <a:off x="8860931" y="1518399"/>
                    <a:ext cx="1706064" cy="952717"/>
                  </a:xfrm>
                  <a:prstGeom prst="roundRect">
                    <a:avLst/>
                  </a:prstGeom>
                  <a:ln/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Aktivně participující skupina </a:t>
                    </a:r>
                  </a:p>
                </p:txBody>
              </p:sp>
              <p:sp>
                <p:nvSpPr>
                  <p:cNvPr id="78" name="Zaoblený obdélník 77"/>
                  <p:cNvSpPr/>
                  <p:nvPr/>
                </p:nvSpPr>
                <p:spPr>
                  <a:xfrm>
                    <a:off x="8828675" y="5393901"/>
                    <a:ext cx="1706064" cy="1000581"/>
                  </a:xfrm>
                  <a:prstGeom prst="roundRect">
                    <a:avLst/>
                  </a:prstGeom>
                  <a:ln/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Nový cyklus procesu prosazování změny</a:t>
                    </a:r>
                  </a:p>
                </p:txBody>
              </p:sp>
            </p:grpSp>
          </p:grpSp>
          <p:sp>
            <p:nvSpPr>
              <p:cNvPr id="96" name="Zaoblený obdélník 95"/>
              <p:cNvSpPr/>
              <p:nvPr/>
            </p:nvSpPr>
            <p:spPr>
              <a:xfrm>
                <a:off x="4614874" y="4668334"/>
                <a:ext cx="1523348" cy="32582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Novousedlíci</a:t>
                </a:r>
              </a:p>
            </p:txBody>
          </p:sp>
          <p:sp>
            <p:nvSpPr>
              <p:cNvPr id="97" name="Zaoblený obdélník 96"/>
              <p:cNvSpPr/>
              <p:nvPr/>
            </p:nvSpPr>
            <p:spPr>
              <a:xfrm>
                <a:off x="4614874" y="6010055"/>
                <a:ext cx="1523348" cy="32582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Starousedlíci</a:t>
                </a:r>
              </a:p>
            </p:txBody>
          </p:sp>
        </p:grpSp>
        <p:sp>
          <p:nvSpPr>
            <p:cNvPr id="38" name="Ohnutá šipka 37"/>
            <p:cNvSpPr/>
            <p:nvPr/>
          </p:nvSpPr>
          <p:spPr>
            <a:xfrm rot="10800000">
              <a:off x="7758684" y="5076775"/>
              <a:ext cx="775806" cy="1694476"/>
            </a:xfrm>
            <a:prstGeom prst="bentArrow">
              <a:avLst>
                <a:gd name="adj1" fmla="val 29517"/>
                <a:gd name="adj2" fmla="val 25000"/>
                <a:gd name="adj3" fmla="val 25000"/>
                <a:gd name="adj4" fmla="val 43750"/>
              </a:avLst>
            </a:prstGeom>
            <a:solidFill>
              <a:schemeClr val="bg1">
                <a:lumMod val="5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s-CZ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Ohnutá šipka 38"/>
            <p:cNvSpPr/>
            <p:nvPr/>
          </p:nvSpPr>
          <p:spPr>
            <a:xfrm rot="16200000">
              <a:off x="1548636" y="5129387"/>
              <a:ext cx="2185954" cy="839385"/>
            </a:xfrm>
            <a:prstGeom prst="bentArrow">
              <a:avLst>
                <a:gd name="adj1" fmla="val 29517"/>
                <a:gd name="adj2" fmla="val 25000"/>
                <a:gd name="adj3" fmla="val 25000"/>
                <a:gd name="adj4" fmla="val 43750"/>
              </a:avLst>
            </a:prstGeom>
            <a:solidFill>
              <a:schemeClr val="bg1">
                <a:lumMod val="5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s-CZ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hnutá šipka 39"/>
            <p:cNvSpPr/>
            <p:nvPr/>
          </p:nvSpPr>
          <p:spPr>
            <a:xfrm rot="5400000">
              <a:off x="7539524" y="1709061"/>
              <a:ext cx="1607304" cy="847238"/>
            </a:xfrm>
            <a:prstGeom prst="bentArrow">
              <a:avLst>
                <a:gd name="adj1" fmla="val 29517"/>
                <a:gd name="adj2" fmla="val 25000"/>
                <a:gd name="adj3" fmla="val 25000"/>
                <a:gd name="adj4" fmla="val 43750"/>
              </a:avLst>
            </a:prstGeom>
            <a:solidFill>
              <a:schemeClr val="bg1">
                <a:lumMod val="5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s-CZ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Nadpis 1"/>
          <p:cNvSpPr txBox="1">
            <a:spLocks/>
          </p:cNvSpPr>
          <p:nvPr/>
        </p:nvSpPr>
        <p:spPr>
          <a:xfrm>
            <a:off x="168054" y="816574"/>
            <a:ext cx="8746726" cy="326553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79836" tIns="39918" rIns="79836" bIns="39918"/>
          <a:lstStyle>
            <a:lvl1pPr algn="ctr" defTabSz="1047171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latin typeface="Arial" pitchFamily="34" charset="0"/>
                <a:cs typeface="Arial" pitchFamily="34" charset="0"/>
              </a:rPr>
              <a:t>Proces realizace změny</a:t>
            </a:r>
          </a:p>
        </p:txBody>
      </p:sp>
    </p:spTree>
    <p:extLst>
      <p:ext uri="{BB962C8B-B14F-4D97-AF65-F5344CB8AC3E}">
        <p14:creationId xmlns:p14="http://schemas.microsoft.com/office/powerpoint/2010/main" val="125361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500" b="1" dirty="0">
                <a:ln w="12700">
                  <a:solidFill>
                    <a:schemeClr val="tx2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 čem je založena koncepční spolupráce vedení obce s občany?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2"/>
          </p:nvPr>
        </p:nvSpPr>
        <p:spPr>
          <a:xfrm>
            <a:off x="4568326" y="2060848"/>
            <a:ext cx="4040188" cy="395128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dirty="0">
                <a:solidFill>
                  <a:schemeClr val="tx2"/>
                </a:solidFill>
              </a:rPr>
              <a:t>D2.1  </a:t>
            </a:r>
            <a:r>
              <a:rPr lang="cs-CZ" sz="1600" b="1" dirty="0"/>
              <a:t> Osvěta občanů o jejich právech a povinnostech</a:t>
            </a:r>
            <a:endParaRPr lang="cs-CZ" sz="1600" dirty="0"/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dirty="0">
                <a:solidFill>
                  <a:schemeClr val="tx2"/>
                </a:solidFill>
              </a:rPr>
              <a:t>D2.2</a:t>
            </a:r>
            <a:r>
              <a:rPr lang="cs-CZ" sz="1600" b="1" dirty="0"/>
              <a:t>   Včasná a dostatečná informovanost obyvatel</a:t>
            </a:r>
            <a:r>
              <a:rPr lang="cs-CZ" sz="1600" dirty="0"/>
              <a:t> o tématech ovlivňující život v obci, společensko-kulturních aktivitách atd. </a:t>
            </a: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dirty="0">
                <a:solidFill>
                  <a:schemeClr val="tx2"/>
                </a:solidFill>
              </a:rPr>
              <a:t>D2.3</a:t>
            </a:r>
            <a:r>
              <a:rPr lang="cs-CZ" sz="1600" b="1" dirty="0"/>
              <a:t>   Přístup k informacím umožnit všem občanům</a:t>
            </a:r>
            <a:r>
              <a:rPr lang="cs-CZ" sz="1600" dirty="0"/>
              <a:t> – moderní informační a komunikační technologie zpřístupnit i seniorům </a:t>
            </a: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dirty="0">
                <a:solidFill>
                  <a:schemeClr val="tx2"/>
                </a:solidFill>
              </a:rPr>
              <a:t>D2.4 </a:t>
            </a:r>
            <a:r>
              <a:rPr lang="cs-CZ" sz="1600" b="1" dirty="0"/>
              <a:t> Zjišťování potřeb veřejnosti </a:t>
            </a:r>
            <a:r>
              <a:rPr lang="cs-CZ" sz="1600" dirty="0"/>
              <a:t>– nelze vyhovět všem </a:t>
            </a:r>
            <a:r>
              <a:rPr lang="cs-CZ" sz="1600" dirty="0">
                <a:cs typeface="Times New Roman"/>
              </a:rPr>
              <a:t>→</a:t>
            </a:r>
            <a:r>
              <a:rPr lang="cs-CZ" sz="1600" dirty="0"/>
              <a:t> konečná rozhodnutí občanům oznámit a umět si je obhájit</a:t>
            </a: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dirty="0">
                <a:solidFill>
                  <a:schemeClr val="tx2"/>
                </a:solidFill>
              </a:rPr>
              <a:t>D2.5</a:t>
            </a:r>
            <a:r>
              <a:rPr lang="cs-CZ" sz="1600" b="1" dirty="0"/>
              <a:t>  Realizace veřejných jednání s obyvateli</a:t>
            </a:r>
            <a:r>
              <a:rPr lang="cs-CZ" sz="1600" dirty="0"/>
              <a:t> </a:t>
            </a:r>
            <a:r>
              <a:rPr lang="cs-CZ" sz="1600" b="1" dirty="0"/>
              <a:t>v čas umožňující účast co největšího počtu občanů</a:t>
            </a:r>
          </a:p>
        </p:txBody>
      </p:sp>
      <p:sp>
        <p:nvSpPr>
          <p:cNvPr id="5" name="Zástupný symbol pro obsah 1"/>
          <p:cNvSpPr txBox="1">
            <a:spLocks/>
          </p:cNvSpPr>
          <p:nvPr/>
        </p:nvSpPr>
        <p:spPr>
          <a:xfrm>
            <a:off x="346921" y="2060848"/>
            <a:ext cx="3731121" cy="3396153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457200" indent="-4572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marR="0" indent="0" algn="l" defTabSz="104717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None/>
              <a:tabLst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90071" indent="-3429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3656" indent="-3429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6134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</a:rPr>
              <a:t>D1.1</a:t>
            </a:r>
            <a:r>
              <a:rPr lang="cs-CZ" sz="1600" dirty="0"/>
              <a:t>  </a:t>
            </a:r>
            <a:r>
              <a:rPr lang="cs-CZ" sz="1600" b="1" dirty="0"/>
              <a:t>Využít všechny dostupné informační kanály a oslovit všechny občany </a:t>
            </a:r>
          </a:p>
          <a:p>
            <a:pPr marL="0" lvl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</a:rPr>
              <a:t>D1.2  </a:t>
            </a:r>
            <a:r>
              <a:rPr lang="cs-CZ" sz="1600" b="1" dirty="0"/>
              <a:t>Postupná realizace změn dle předem určených priorit </a:t>
            </a:r>
          </a:p>
          <a:p>
            <a:pPr marL="0" lvl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</a:rPr>
              <a:t>D1.3 </a:t>
            </a:r>
            <a:r>
              <a:rPr lang="cs-CZ" sz="1600" dirty="0"/>
              <a:t> Neupřednostňovat žádnou ze zájmových skupin.</a:t>
            </a:r>
          </a:p>
          <a:p>
            <a:pPr marL="0" lvl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cs-CZ" sz="1600" dirty="0">
                <a:solidFill>
                  <a:schemeClr val="accent1">
                    <a:lumMod val="75000"/>
                  </a:schemeClr>
                </a:solidFill>
              </a:rPr>
              <a:t>D1.4 </a:t>
            </a:r>
            <a:r>
              <a:rPr lang="cs-CZ" sz="1600" dirty="0"/>
              <a:t> </a:t>
            </a:r>
            <a:r>
              <a:rPr lang="cs-CZ" sz="1600" b="1" dirty="0"/>
              <a:t>Nalézt společný postoj ke společným cílům</a:t>
            </a:r>
            <a:r>
              <a:rPr lang="cs-CZ" sz="1600" dirty="0"/>
              <a:t> ve vztahu k rozvoji obce mezi občany a zástupci samosprávy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46921" y="908720"/>
            <a:ext cx="4221405" cy="865446"/>
          </a:xfrm>
          <a:prstGeom prst="rect">
            <a:avLst/>
          </a:prstGeom>
          <a:noFill/>
        </p:spPr>
        <p:txBody>
          <a:bodyPr wrap="square" lIns="79836" tIns="39918" rIns="79836" bIns="39918" rtlCol="0">
            <a:spAutoFit/>
          </a:bodyPr>
          <a:lstStyle/>
          <a:p>
            <a:pPr marL="0" lvl="1"/>
            <a:r>
              <a:rPr lang="cs-CZ" sz="1700" b="1" dirty="0">
                <a:solidFill>
                  <a:schemeClr val="accent1">
                    <a:lumMod val="75000"/>
                  </a:schemeClr>
                </a:solidFill>
              </a:rPr>
              <a:t>D1  Aktivní zájem zástupců samosprávy </a:t>
            </a:r>
          </a:p>
          <a:p>
            <a:pPr marL="0" lvl="1"/>
            <a:r>
              <a:rPr lang="cs-CZ" sz="1700" b="1" dirty="0">
                <a:solidFill>
                  <a:schemeClr val="accent1">
                    <a:lumMod val="75000"/>
                  </a:schemeClr>
                </a:solidFill>
              </a:rPr>
              <a:t>podporovat zapojování občanů do dění v obci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601164" y="908720"/>
            <a:ext cx="4281614" cy="865446"/>
          </a:xfrm>
          <a:prstGeom prst="rect">
            <a:avLst/>
          </a:prstGeom>
          <a:noFill/>
        </p:spPr>
        <p:txBody>
          <a:bodyPr wrap="square" lIns="79836" tIns="39918" rIns="79836" bIns="39918" rtlCol="0">
            <a:spAutoFit/>
          </a:bodyPr>
          <a:lstStyle/>
          <a:p>
            <a:pPr marL="0" lvl="1"/>
            <a:r>
              <a:rPr lang="cs-CZ" sz="1700" b="1" dirty="0">
                <a:solidFill>
                  <a:schemeClr val="accent1">
                    <a:lumMod val="75000"/>
                  </a:schemeClr>
                </a:solidFill>
              </a:rPr>
              <a:t>D2 Otevřenost úřadu směrem k občanům založena na informovanosti a komunikaci s občany vč. zjišťování zpětné vazby</a:t>
            </a:r>
          </a:p>
        </p:txBody>
      </p:sp>
    </p:spTree>
    <p:extLst>
      <p:ext uri="{BB962C8B-B14F-4D97-AF65-F5344CB8AC3E}">
        <p14:creationId xmlns:p14="http://schemas.microsoft.com/office/powerpoint/2010/main" val="399448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cs-CZ" sz="2400" b="1" dirty="0">
                <a:ln w="12700">
                  <a:solidFill>
                    <a:schemeClr val="tx2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 čem je založena koncepční spolupráce vedení obce s občany?</a:t>
            </a:r>
            <a:endParaRPr lang="cs-CZ" sz="24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1750004"/>
            <a:ext cx="4361905" cy="4199275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D3.1</a:t>
            </a:r>
            <a:r>
              <a:rPr lang="cs-CZ" sz="1800" b="1" dirty="0"/>
              <a:t>  Organizace a podpora 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 realizace </a:t>
            </a:r>
            <a:r>
              <a:rPr lang="cs-CZ" sz="1800" b="1" dirty="0" smtClean="0"/>
              <a:t>spol.-kulturních </a:t>
            </a:r>
            <a:r>
              <a:rPr lang="cs-CZ" sz="1800" b="1" dirty="0"/>
              <a:t>aktivit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D3.2</a:t>
            </a:r>
            <a:r>
              <a:rPr lang="cs-CZ" sz="1800" b="1" dirty="0"/>
              <a:t>  Podpora existence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zájmových spolků/organizací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D3.3</a:t>
            </a:r>
            <a:r>
              <a:rPr lang="cs-CZ" sz="1800" b="1" dirty="0"/>
              <a:t>  Podpora spontánního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organizovaného setkávání občanů</a:t>
            </a:r>
            <a:endParaRPr lang="cs-CZ" sz="1800" dirty="0"/>
          </a:p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D3.4</a:t>
            </a:r>
            <a:r>
              <a:rPr lang="cs-CZ" sz="1800" b="1" dirty="0"/>
              <a:t>  Výchova generace „aktivního dorostu“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prostřednictvím aktivit pro děti od  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předškolního věku </a:t>
            </a:r>
            <a:r>
              <a:rPr lang="cs-CZ" sz="1800" dirty="0"/>
              <a:t>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D3.5</a:t>
            </a:r>
            <a:r>
              <a:rPr lang="cs-CZ" sz="1800" b="1" dirty="0"/>
              <a:t>  Evaluace dopadu realizovaných </a:t>
            </a:r>
            <a:br>
              <a:rPr lang="cs-CZ" sz="1800" b="1" dirty="0"/>
            </a:br>
            <a:r>
              <a:rPr lang="cs-CZ" sz="1800" b="1" dirty="0"/>
              <a:t>           společensko-kulturních aktivit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dirty="0">
                <a:solidFill>
                  <a:schemeClr val="tx2"/>
                </a:solidFill>
              </a:rPr>
              <a:t>D3.6</a:t>
            </a:r>
            <a:r>
              <a:rPr lang="cs-CZ" sz="1800" b="1" dirty="0"/>
              <a:t>  Podpora rozvíjení veřejných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komunitních center v obci a vytváření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1800" b="1" dirty="0"/>
              <a:t>          veřejných </a:t>
            </a:r>
            <a:r>
              <a:rPr lang="cs-CZ" sz="1800" b="1" dirty="0" smtClean="0"/>
              <a:t>prostranství</a:t>
            </a:r>
            <a:endParaRPr lang="cs-CZ" sz="1800" dirty="0"/>
          </a:p>
          <a:p>
            <a:pPr marL="0" lvl="1" indent="314316">
              <a:spcBef>
                <a:spcPts val="0"/>
              </a:spcBef>
            </a:pPr>
            <a:endParaRPr lang="cs-CZ" sz="1800" dirty="0"/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>
          <a:xfrm>
            <a:off x="4788024" y="1772816"/>
            <a:ext cx="4107171" cy="4767676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457200" indent="-4572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marR="0" indent="0" algn="l" defTabSz="104717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None/>
              <a:tabLst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90071" indent="-3429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3656" indent="-342900" algn="l" defTabSz="1047171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6134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963" lvl="1" indent="-857963">
              <a:lnSpc>
                <a:spcPct val="120000"/>
              </a:lnSpc>
            </a:pPr>
            <a:r>
              <a:rPr lang="cs-CZ" sz="1800" dirty="0" smtClean="0">
                <a:solidFill>
                  <a:schemeClr val="tx2"/>
                </a:solidFill>
              </a:rPr>
              <a:t>D4.1  </a:t>
            </a:r>
            <a:r>
              <a:rPr lang="cs-CZ" sz="1800" b="1" dirty="0"/>
              <a:t>Práce občanů při aktivitách obce </a:t>
            </a:r>
          </a:p>
          <a:p>
            <a:pPr marL="857963" lvl="1" indent="-857963">
              <a:lnSpc>
                <a:spcPct val="120000"/>
              </a:lnSpc>
            </a:pPr>
            <a:r>
              <a:rPr lang="cs-CZ" sz="1800" dirty="0">
                <a:solidFill>
                  <a:schemeClr val="tx2"/>
                </a:solidFill>
              </a:rPr>
              <a:t>D4.1  </a:t>
            </a:r>
            <a:r>
              <a:rPr lang="cs-CZ" sz="1800" b="1" dirty="0"/>
              <a:t>Poskytnutí darů </a:t>
            </a:r>
            <a:r>
              <a:rPr lang="cs-CZ" sz="1800" dirty="0"/>
              <a:t>	</a:t>
            </a:r>
            <a:endParaRPr lang="cs-CZ" sz="1800" dirty="0" smtClean="0"/>
          </a:p>
          <a:p>
            <a:pPr marL="812800" lvl="2" indent="-276225">
              <a:lnSpc>
                <a:spcPct val="120000"/>
              </a:lnSpc>
              <a:buClrTx/>
            </a:pPr>
            <a:r>
              <a:rPr lang="cs-CZ" sz="1800" b="1" dirty="0" smtClean="0"/>
              <a:t>finančních </a:t>
            </a:r>
          </a:p>
          <a:p>
            <a:pPr marL="812800" lvl="2" indent="-276225">
              <a:lnSpc>
                <a:spcPct val="120000"/>
              </a:lnSpc>
              <a:buClrTx/>
            </a:pPr>
            <a:r>
              <a:rPr lang="cs-CZ" sz="1800" b="1" dirty="0" smtClean="0"/>
              <a:t>materiálních</a:t>
            </a:r>
          </a:p>
          <a:p>
            <a:pPr marL="857963" lvl="1" indent="-857963">
              <a:lnSpc>
                <a:spcPct val="120000"/>
              </a:lnSpc>
            </a:pPr>
            <a:endParaRPr lang="cs-CZ" sz="1800" b="1" dirty="0" smtClean="0"/>
          </a:p>
          <a:p>
            <a:pPr marL="857963" lvl="1" indent="-857963">
              <a:lnSpc>
                <a:spcPct val="120000"/>
              </a:lnSpc>
            </a:pPr>
            <a:r>
              <a:rPr lang="cs-CZ" sz="1800" b="1" dirty="0" smtClean="0">
                <a:solidFill>
                  <a:srgbClr val="C00000"/>
                </a:solidFill>
              </a:rPr>
              <a:t>Funkce dobrovolnictv</a:t>
            </a:r>
            <a:r>
              <a:rPr lang="cs-CZ" sz="1800" dirty="0" smtClean="0">
                <a:solidFill>
                  <a:srgbClr val="C00000"/>
                </a:solidFill>
              </a:rPr>
              <a:t>í</a:t>
            </a:r>
          </a:p>
          <a:p>
            <a:pPr marL="363538" lvl="1" indent="-36353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1800" dirty="0" smtClean="0">
                <a:solidFill>
                  <a:srgbClr val="C00000"/>
                </a:solidFill>
              </a:rPr>
              <a:t>prvek </a:t>
            </a:r>
            <a:r>
              <a:rPr lang="cs-CZ" sz="1800" dirty="0">
                <a:solidFill>
                  <a:srgbClr val="C00000"/>
                </a:solidFill>
              </a:rPr>
              <a:t>posilující vztah občanů k území.</a:t>
            </a:r>
          </a:p>
          <a:p>
            <a:pPr marL="363538" lvl="1" indent="-36353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1800" dirty="0" smtClean="0">
                <a:solidFill>
                  <a:srgbClr val="C00000"/>
                </a:solidFill>
              </a:rPr>
              <a:t>prevence proti </a:t>
            </a:r>
            <a:r>
              <a:rPr lang="cs-CZ" sz="1800" dirty="0">
                <a:solidFill>
                  <a:srgbClr val="C00000"/>
                </a:solidFill>
              </a:rPr>
              <a:t>vandalismu v obci.</a:t>
            </a:r>
          </a:p>
          <a:p>
            <a:pPr marL="363538" lvl="1" indent="-36353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1800" dirty="0" smtClean="0">
                <a:solidFill>
                  <a:srgbClr val="C00000"/>
                </a:solidFill>
              </a:rPr>
              <a:t>výchova </a:t>
            </a:r>
            <a:r>
              <a:rPr lang="cs-CZ" sz="1800" dirty="0">
                <a:solidFill>
                  <a:srgbClr val="C00000"/>
                </a:solidFill>
              </a:rPr>
              <a:t>mládeže </a:t>
            </a:r>
          </a:p>
          <a:p>
            <a:pPr marL="363538" lvl="1" indent="-36353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1800" dirty="0" smtClean="0">
                <a:solidFill>
                  <a:srgbClr val="C00000"/>
                </a:solidFill>
              </a:rPr>
              <a:t>pomoc v</a:t>
            </a:r>
            <a:r>
              <a:rPr lang="cs-CZ" sz="1800" dirty="0">
                <a:solidFill>
                  <a:srgbClr val="C00000"/>
                </a:solidFill>
              </a:rPr>
              <a:t> nesnadné sociální situaci</a:t>
            </a:r>
          </a:p>
          <a:p>
            <a:pPr marL="857963" lvl="1" indent="-857963">
              <a:lnSpc>
                <a:spcPct val="120000"/>
              </a:lnSpc>
            </a:pPr>
            <a:endParaRPr lang="cs-CZ" sz="1800" dirty="0" smtClean="0"/>
          </a:p>
          <a:p>
            <a:pPr marL="857963" lvl="1" indent="-857963">
              <a:lnSpc>
                <a:spcPct val="120000"/>
              </a:lnSpc>
            </a:pPr>
            <a:endParaRPr lang="cs-CZ" sz="1800" dirty="0"/>
          </a:p>
        </p:txBody>
      </p:sp>
      <p:sp>
        <p:nvSpPr>
          <p:cNvPr id="5" name="Nadpis 2"/>
          <p:cNvSpPr txBox="1">
            <a:spLocks/>
          </p:cNvSpPr>
          <p:nvPr/>
        </p:nvSpPr>
        <p:spPr>
          <a:xfrm>
            <a:off x="4788024" y="1061483"/>
            <a:ext cx="4126756" cy="487485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algn="ctr" defTabSz="1047171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cs-CZ" sz="1700" dirty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D4 Rozvoj dobrovolných aktivit</a:t>
            </a:r>
          </a:p>
        </p:txBody>
      </p:sp>
      <p:sp>
        <p:nvSpPr>
          <p:cNvPr id="6" name="Nadpis 2"/>
          <p:cNvSpPr txBox="1">
            <a:spLocks/>
          </p:cNvSpPr>
          <p:nvPr/>
        </p:nvSpPr>
        <p:spPr>
          <a:xfrm>
            <a:off x="168054" y="1061484"/>
            <a:ext cx="4373363" cy="487485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algn="ctr" defTabSz="1047171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cs-CZ" sz="1700" dirty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D3 Zajištění realizace společensko-kulturních aktivit a jejich evaluace</a:t>
            </a:r>
          </a:p>
        </p:txBody>
      </p:sp>
    </p:spTree>
    <p:extLst>
      <p:ext uri="{BB962C8B-B14F-4D97-AF65-F5344CB8AC3E}">
        <p14:creationId xmlns:p14="http://schemas.microsoft.com/office/powerpoint/2010/main" val="32163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http://www.simplyhome.cz/poskireal-data/kunak/data/stranky/224/cimice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8519" y="-99392"/>
            <a:ext cx="9159691" cy="627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-8519" y="-99392"/>
            <a:ext cx="9159691" cy="627976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0" y="6297226"/>
            <a:ext cx="9151173" cy="560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1" y="6237312"/>
            <a:ext cx="1410275" cy="504000"/>
          </a:xfrm>
          <a:prstGeom prst="rect">
            <a:avLst/>
          </a:prstGeom>
        </p:spPr>
      </p:pic>
      <p:pic>
        <p:nvPicPr>
          <p:cNvPr id="1037" name="Picture 13" descr="E:\Web\PAAC\03_PAAC_logo\PROCES_znak_kru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37989"/>
            <a:ext cx="503323" cy="5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2394143" y="6277358"/>
            <a:ext cx="31232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1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PROCES  - Centrum pro rozvoj obcí a regionů, s.r.o</a:t>
            </a:r>
            <a:r>
              <a:rPr lang="cs-CZ" sz="11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r>
              <a:rPr lang="pl-PL" sz="1100" b="1" dirty="0" smtClean="0">
                <a:latin typeface="+mj-lt"/>
              </a:rPr>
              <a:t>Web: </a:t>
            </a:r>
            <a:r>
              <a:rPr lang="pl-PL" sz="1100" dirty="0" smtClean="0">
                <a:latin typeface="+mj-lt"/>
              </a:rPr>
              <a:t>rozvoj-obce.cz      </a:t>
            </a:r>
            <a:r>
              <a:rPr lang="pl-PL" sz="1100" b="1" dirty="0" smtClean="0">
                <a:latin typeface="+mj-lt"/>
              </a:rPr>
              <a:t>Email: </a:t>
            </a:r>
            <a:r>
              <a:rPr lang="pl-PL" sz="1100" dirty="0" smtClean="0">
                <a:latin typeface="+mj-lt"/>
              </a:rPr>
              <a:t>info@rozvoj-obce.cz</a:t>
            </a:r>
            <a:endParaRPr lang="cs-CZ" sz="1100" dirty="0">
              <a:latin typeface="+mj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89" y="6240498"/>
            <a:ext cx="504000" cy="504000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6259777" y="6279903"/>
            <a:ext cx="28351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1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ACCENDO – Centrum pro vědu a výzkum, z.ú</a:t>
            </a:r>
            <a:r>
              <a:rPr lang="it-IT" sz="11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  <a:endParaRPr lang="cs-CZ" sz="1100" b="1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defRPr/>
            </a:pPr>
            <a:r>
              <a:rPr lang="pl-PL" sz="1100" b="1" dirty="0" smtClean="0">
                <a:latin typeface="+mj-lt"/>
              </a:rPr>
              <a:t>Web: </a:t>
            </a:r>
            <a:r>
              <a:rPr lang="pl-PL" sz="1100" dirty="0" smtClean="0">
                <a:latin typeface="+mj-lt"/>
              </a:rPr>
              <a:t>accendo.cz      </a:t>
            </a:r>
            <a:r>
              <a:rPr lang="pl-PL" sz="1100" b="1" dirty="0" smtClean="0">
                <a:latin typeface="+mj-lt"/>
              </a:rPr>
              <a:t>Email: </a:t>
            </a:r>
            <a:r>
              <a:rPr lang="pl-PL" sz="1100" dirty="0" smtClean="0">
                <a:latin typeface="+mj-lt"/>
              </a:rPr>
              <a:t>info@accendo.cz</a:t>
            </a:r>
            <a:endParaRPr lang="cs-CZ" sz="1100" dirty="0">
              <a:latin typeface="+mj-lt"/>
            </a:endParaRPr>
          </a:p>
        </p:txBody>
      </p:sp>
      <p:sp>
        <p:nvSpPr>
          <p:cNvPr id="19" name="Textové pole 6"/>
          <p:cNvSpPr txBox="1"/>
          <p:nvPr/>
        </p:nvSpPr>
        <p:spPr>
          <a:xfrm>
            <a:off x="-12848" y="3068960"/>
            <a:ext cx="9151845" cy="667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cs-CZ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</p:txBody>
      </p:sp>
      <p:sp>
        <p:nvSpPr>
          <p:cNvPr id="9" name="Textové pole 6"/>
          <p:cNvSpPr txBox="1"/>
          <p:nvPr/>
        </p:nvSpPr>
        <p:spPr>
          <a:xfrm>
            <a:off x="-8519" y="1412776"/>
            <a:ext cx="9151845" cy="1627714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cs-CZ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  <a:p>
            <a:pPr algn="ctr">
              <a:spcAft>
                <a:spcPts val="0"/>
              </a:spcAft>
            </a:pP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/>
                <a:ea typeface="Calibri"/>
                <a:cs typeface="Arial"/>
              </a:rPr>
              <a:t>Dopady </a:t>
            </a:r>
            <a:r>
              <a:rPr lang="cs-CZ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/>
                <a:ea typeface="Calibri"/>
                <a:cs typeface="Arial"/>
              </a:rPr>
              <a:t>změny struktury osídlení a snížené životní úrovně na socioekonomický vývoj menších </a:t>
            </a: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/>
                <a:ea typeface="Calibri"/>
                <a:cs typeface="Arial"/>
              </a:rPr>
              <a:t>obcí</a:t>
            </a:r>
            <a:endParaRPr lang="cs-CZ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/>
              <a:ea typeface="Calibri"/>
              <a:cs typeface="Arial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507959" y="3093824"/>
            <a:ext cx="58642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600" b="1" dirty="0">
                <a:latin typeface="+mj-lt"/>
              </a:rPr>
              <a:t>Doc. Ing. Lubor Hruška, Ph.D</a:t>
            </a:r>
            <a:r>
              <a:rPr lang="pl-PL" sz="1600" b="1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pl-PL" sz="1400" b="1" dirty="0" smtClean="0">
                <a:latin typeface="+mj-lt"/>
              </a:rPr>
              <a:t>Tel.: 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>
                <a:latin typeface="+mj-lt"/>
              </a:rPr>
              <a:t>+420 604 279 </a:t>
            </a:r>
            <a:r>
              <a:rPr lang="de-DE" sz="1400" dirty="0" smtClean="0">
                <a:latin typeface="+mj-lt"/>
              </a:rPr>
              <a:t>758</a:t>
            </a:r>
            <a:r>
              <a:rPr lang="cs-CZ" sz="1400" dirty="0" smtClean="0">
                <a:latin typeface="+mj-lt"/>
              </a:rPr>
              <a:t>  </a:t>
            </a:r>
            <a:r>
              <a:rPr lang="pl-PL" sz="1400" b="1" dirty="0" smtClean="0">
                <a:latin typeface="+mj-lt"/>
              </a:rPr>
              <a:t>Email: </a:t>
            </a:r>
            <a:r>
              <a:rPr lang="cs-CZ" sz="1400" dirty="0"/>
              <a:t>lubor.hruska@accendo.cz</a:t>
            </a:r>
            <a:endParaRPr lang="cs-CZ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14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68003"/>
            <a:ext cx="7272808" cy="6289997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Chudoba v EU v roce 2013</a:t>
            </a:r>
            <a:endParaRPr lang="cs-CZ" dirty="0"/>
          </a:p>
        </p:txBody>
      </p:sp>
      <p:cxnSp>
        <p:nvCxnSpPr>
          <p:cNvPr id="6" name="Přímá spojnice 5"/>
          <p:cNvCxnSpPr/>
          <p:nvPr/>
        </p:nvCxnSpPr>
        <p:spPr>
          <a:xfrm flipV="1">
            <a:off x="2123728" y="3573016"/>
            <a:ext cx="5688632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1182512" y="5517232"/>
            <a:ext cx="7859097" cy="0"/>
          </a:xfrm>
          <a:prstGeom prst="line">
            <a:avLst/>
          </a:prstGeom>
          <a:ln w="76200">
            <a:solidFill>
              <a:srgbClr val="C00000">
                <a:alpha val="3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 flipV="1">
            <a:off x="4067944" y="1149223"/>
            <a:ext cx="0" cy="5330379"/>
          </a:xfrm>
          <a:prstGeom prst="line">
            <a:avLst/>
          </a:prstGeom>
          <a:ln w="76200">
            <a:solidFill>
              <a:srgbClr val="0070C0">
                <a:alpha val="3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75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Příjmová chudoba v ČR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3528" y="1052736"/>
            <a:ext cx="6443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/>
              <a:t>Rozložení čistých </a:t>
            </a:r>
            <a:r>
              <a:rPr lang="cs-CZ" sz="2000" b="1" dirty="0"/>
              <a:t>příjmů na spotřební </a:t>
            </a:r>
            <a:r>
              <a:rPr lang="cs-CZ" sz="2000" b="1" dirty="0" smtClean="0"/>
              <a:t>jednotku </a:t>
            </a:r>
          </a:p>
          <a:p>
            <a:r>
              <a:rPr lang="cs-CZ" sz="2000" b="1" dirty="0" smtClean="0"/>
              <a:t>v jednotlivých typech domácností (členění dle definice EU) </a:t>
            </a:r>
            <a:endParaRPr lang="cs-CZ" sz="2000" b="1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760622"/>
            <a:ext cx="8784991" cy="4764168"/>
          </a:xfrm>
        </p:spPr>
      </p:pic>
      <p:sp>
        <p:nvSpPr>
          <p:cNvPr id="9" name="Zaoblený obdélník 8"/>
          <p:cNvSpPr/>
          <p:nvPr/>
        </p:nvSpPr>
        <p:spPr>
          <a:xfrm>
            <a:off x="179512" y="1760622"/>
            <a:ext cx="4032448" cy="516250"/>
          </a:xfrm>
          <a:prstGeom prst="roundRect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179512" y="4653136"/>
            <a:ext cx="4032448" cy="444242"/>
          </a:xfrm>
          <a:prstGeom prst="roundRect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179512" y="2276872"/>
            <a:ext cx="4032448" cy="372234"/>
          </a:xfrm>
          <a:prstGeom prst="roundRect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9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3000" smtClean="0"/>
              <a:t>Kauzální vztah</a:t>
            </a:r>
            <a:endParaRPr lang="cs-CZ" sz="3000" dirty="0"/>
          </a:p>
        </p:txBody>
      </p:sp>
      <p:sp>
        <p:nvSpPr>
          <p:cNvPr id="2" name="Podnadpis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Příjmová chudoba </a:t>
            </a:r>
            <a:r>
              <a:rPr lang="cs-CZ" dirty="0" smtClean="0"/>
              <a:t>: 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r>
              <a:rPr lang="cs-CZ" dirty="0" smtClean="0"/>
              <a:t>Vyšším počtem nezaopatřených dětí v domácnosti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r>
              <a:rPr lang="cs-CZ" dirty="0" smtClean="0"/>
              <a:t>Nízkou vzdělanostní úrovní domácnosti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r>
              <a:rPr lang="cs-CZ" dirty="0" smtClean="0"/>
              <a:t>Neúplností rodiny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r>
              <a:rPr lang="cs-CZ" dirty="0" smtClean="0"/>
              <a:t>Ekonomickou neaktivitou, nezaměstnaností</a:t>
            </a:r>
          </a:p>
          <a:p>
            <a:r>
              <a:rPr lang="cs-CZ" b="1" dirty="0" smtClean="0"/>
              <a:t>Materiální chudoba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r>
              <a:rPr lang="cs-CZ" dirty="0" smtClean="0"/>
              <a:t>Nedostatek hmotných prostředků pro uspokojení základních důležitých potřeb na přiměřené úrovni </a:t>
            </a:r>
          </a:p>
          <a:p>
            <a:pPr marL="914285" lvl="1" indent="-457142" algn="l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11" name="Šipka dolů 10"/>
          <p:cNvSpPr/>
          <p:nvPr/>
        </p:nvSpPr>
        <p:spPr>
          <a:xfrm>
            <a:off x="380467" y="2060848"/>
            <a:ext cx="504056" cy="1317519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4572000" y="4077072"/>
            <a:ext cx="2492463" cy="710387"/>
          </a:xfrm>
          <a:prstGeom prst="leftArrow">
            <a:avLst/>
          </a:prstGeom>
          <a:solidFill>
            <a:schemeClr val="accent6"/>
          </a:solidFill>
          <a:ln w="28575">
            <a:noFill/>
          </a:ln>
        </p:spPr>
        <p:txBody>
          <a:bodyPr wrap="square" lIns="79836" tIns="39918" rIns="79836" bIns="39918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ABSOLUTNÍ VYMEZENÍ 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486008" y="836712"/>
            <a:ext cx="2492463" cy="710387"/>
          </a:xfrm>
          <a:prstGeom prst="leftArrow">
            <a:avLst/>
          </a:prstGeom>
          <a:solidFill>
            <a:schemeClr val="accent6"/>
          </a:solidFill>
          <a:ln w="28575">
            <a:noFill/>
          </a:ln>
        </p:spPr>
        <p:txBody>
          <a:bodyPr wrap="square" lIns="79836" tIns="39918" rIns="79836" bIns="39918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RELATIVNÍ VYMEZENÍ </a:t>
            </a:r>
          </a:p>
        </p:txBody>
      </p:sp>
    </p:spTree>
    <p:extLst>
      <p:ext uri="{BB962C8B-B14F-4D97-AF65-F5344CB8AC3E}">
        <p14:creationId xmlns:p14="http://schemas.microsoft.com/office/powerpoint/2010/main" val="204195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Šipka doprava 8"/>
          <p:cNvSpPr/>
          <p:nvPr/>
        </p:nvSpPr>
        <p:spPr>
          <a:xfrm>
            <a:off x="179279" y="1124744"/>
            <a:ext cx="952500" cy="827088"/>
          </a:xfrm>
          <a:prstGeom prst="rightArrow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-4980" y="608812"/>
            <a:ext cx="400050" cy="6249187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6146" name="Nadpis 1"/>
          <p:cNvSpPr>
            <a:spLocks noGrp="1"/>
          </p:cNvSpPr>
          <p:nvPr>
            <p:ph type="title"/>
          </p:nvPr>
        </p:nvSpPr>
        <p:spPr>
          <a:xfrm>
            <a:off x="0" y="266251"/>
            <a:ext cx="9159766" cy="473743"/>
          </a:xfr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l"/>
            <a:r>
              <a:rPr lang="cs-CZ" altLang="cs-CZ" sz="2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PAAC CONSORTIUM</a:t>
            </a: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>
          <a:xfrm>
            <a:off x="1476375" y="1801837"/>
            <a:ext cx="7559675" cy="3805238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cs-CZ" altLang="cs-CZ" sz="2000" b="1" dirty="0" smtClean="0">
                <a:solidFill>
                  <a:srgbClr val="002060"/>
                </a:solidFill>
              </a:rPr>
              <a:t>I. Vědecko-výzkumný institut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None/>
            </a:pPr>
            <a:r>
              <a:rPr lang="cs-CZ" altLang="cs-CZ" sz="1600" b="1" dirty="0" smtClean="0">
                <a:solidFill>
                  <a:srgbClr val="002060"/>
                </a:solidFill>
              </a:rPr>
              <a:t> - Sekce environmentálních věd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None/>
            </a:pPr>
            <a:r>
              <a:rPr lang="cs-CZ" altLang="cs-CZ" sz="1600" b="1" dirty="0" smtClean="0">
                <a:solidFill>
                  <a:srgbClr val="002060"/>
                </a:solidFill>
              </a:rPr>
              <a:t> - Sekce technických věd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None/>
            </a:pPr>
            <a:r>
              <a:rPr lang="pl-PL" altLang="cs-CZ" sz="1600" b="1" dirty="0" smtClean="0">
                <a:solidFill>
                  <a:srgbClr val="002060"/>
                </a:solidFill>
              </a:rPr>
              <a:t> - Sekce sociálních, ekonomických a právních věd</a:t>
            </a:r>
          </a:p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cs-CZ" altLang="cs-CZ" sz="2000" b="1" dirty="0" smtClean="0">
                <a:solidFill>
                  <a:srgbClr val="002060"/>
                </a:solidFill>
              </a:rPr>
              <a:t>II. Vzdělávací institut </a:t>
            </a:r>
            <a:br>
              <a:rPr lang="cs-CZ" altLang="cs-CZ" sz="2000" b="1" dirty="0" smtClean="0">
                <a:solidFill>
                  <a:srgbClr val="002060"/>
                </a:solidFill>
              </a:rPr>
            </a:br>
            <a:r>
              <a:rPr lang="cs-CZ" altLang="cs-CZ" sz="2000" b="1" dirty="0" smtClean="0">
                <a:solidFill>
                  <a:srgbClr val="002060"/>
                </a:solidFill>
              </a:rPr>
              <a:t>     </a:t>
            </a:r>
            <a:r>
              <a:rPr lang="pt-BR" altLang="cs-CZ" sz="2000" b="1" dirty="0" smtClean="0">
                <a:solidFill>
                  <a:srgbClr val="002060"/>
                </a:solidFill>
              </a:rPr>
              <a:t>CENTRUM REGIONÁLNÍCH VĚD A TECHNOLOGIÍ</a:t>
            </a:r>
            <a:endParaRPr lang="cs-CZ" altLang="cs-CZ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cs-CZ" altLang="cs-CZ" sz="2000" b="1" dirty="0" smtClean="0">
                <a:solidFill>
                  <a:srgbClr val="002060"/>
                </a:solidFill>
              </a:rPr>
              <a:t>III. Nakladatelství s vědeckou radou</a:t>
            </a:r>
          </a:p>
          <a:p>
            <a:pPr marL="0" indent="0">
              <a:spcBef>
                <a:spcPts val="1600"/>
              </a:spcBef>
              <a:buFont typeface="Wingdings" pitchFamily="2" charset="2"/>
              <a:buNone/>
            </a:pPr>
            <a:r>
              <a:rPr lang="cs-CZ" altLang="cs-CZ" sz="2000" b="1" dirty="0" smtClean="0">
                <a:solidFill>
                  <a:srgbClr val="002060"/>
                </a:solidFill>
              </a:rPr>
              <a:t>IV. Centrum sociologických výzkumů</a:t>
            </a:r>
          </a:p>
          <a:p>
            <a:pPr marL="0" indent="0">
              <a:spcBef>
                <a:spcPts val="1600"/>
              </a:spcBef>
              <a:buFont typeface="Wingdings" pitchFamily="2" charset="2"/>
              <a:buNone/>
            </a:pPr>
            <a:r>
              <a:rPr lang="cs-CZ" altLang="cs-CZ" sz="2000" b="1" dirty="0" smtClean="0">
                <a:solidFill>
                  <a:srgbClr val="002060"/>
                </a:solidFill>
              </a:rPr>
              <a:t>V. </a:t>
            </a:r>
            <a:r>
              <a:rPr lang="en-GB" altLang="cs-CZ" sz="2000" b="1" dirty="0" smtClean="0">
                <a:solidFill>
                  <a:srgbClr val="002060"/>
                </a:solidFill>
              </a:rPr>
              <a:t>Science Language Cent</a:t>
            </a:r>
            <a:r>
              <a:rPr lang="cs-CZ" altLang="cs-CZ" sz="2000" b="1" dirty="0" smtClean="0">
                <a:solidFill>
                  <a:srgbClr val="002060"/>
                </a:solidFill>
              </a:rPr>
              <a:t>e</a:t>
            </a:r>
            <a:r>
              <a:rPr lang="en-GB" altLang="cs-CZ" sz="2000" b="1" dirty="0" smtClean="0">
                <a:solidFill>
                  <a:srgbClr val="002060"/>
                </a:solidFill>
              </a:rPr>
              <a:t>r</a:t>
            </a:r>
            <a:endParaRPr lang="cs-CZ" altLang="cs-CZ" sz="2000" dirty="0" smtClean="0"/>
          </a:p>
        </p:txBody>
      </p:sp>
      <p:pic>
        <p:nvPicPr>
          <p:cNvPr id="6148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4932387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773" y="992217"/>
            <a:ext cx="1117294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4424387"/>
            <a:ext cx="5032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773" y="5697376"/>
            <a:ext cx="1114707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3911625"/>
            <a:ext cx="5048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Obráze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3159150"/>
            <a:ext cx="5048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Obrázek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162325"/>
            <a:ext cx="7572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0" name="Obdélník 5"/>
          <p:cNvSpPr>
            <a:spLocks noChangeArrowheads="1"/>
          </p:cNvSpPr>
          <p:nvPr/>
        </p:nvSpPr>
        <p:spPr bwMode="auto">
          <a:xfrm>
            <a:off x="1288207" y="1358925"/>
            <a:ext cx="6175375" cy="36933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200"/>
              </a:spcBef>
              <a:buClrTx/>
              <a:buFont typeface="Wingdings" pitchFamily="2" charset="2"/>
              <a:buNone/>
            </a:pPr>
            <a:r>
              <a:rPr lang="cs-CZ" altLang="cs-CZ" sz="1800" b="1" dirty="0">
                <a:solidFill>
                  <a:schemeClr val="bg1"/>
                </a:solidFill>
              </a:rPr>
              <a:t>Vědecko-výzkumný ústav ACCENDO</a:t>
            </a:r>
          </a:p>
        </p:txBody>
      </p:sp>
      <p:sp>
        <p:nvSpPr>
          <p:cNvPr id="6161" name="Obdélník 6"/>
          <p:cNvSpPr>
            <a:spLocks noChangeArrowheads="1"/>
          </p:cNvSpPr>
          <p:nvPr/>
        </p:nvSpPr>
        <p:spPr bwMode="auto">
          <a:xfrm>
            <a:off x="1259632" y="6083449"/>
            <a:ext cx="6261966" cy="36988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</a:pPr>
            <a:r>
              <a:rPr lang="cs-CZ" altLang="cs-CZ" sz="1800" b="1" dirty="0">
                <a:solidFill>
                  <a:schemeClr val="bg1"/>
                </a:solidFill>
              </a:rPr>
              <a:t>PROCES – </a:t>
            </a:r>
            <a:r>
              <a:rPr lang="cs-CZ" altLang="cs-CZ" sz="1800" dirty="0">
                <a:solidFill>
                  <a:schemeClr val="bg1"/>
                </a:solidFill>
              </a:rPr>
              <a:t>Centrum pro rozvoj obcí a regionů, s.r.o.</a:t>
            </a: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81" y="329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Šipka doprava 19"/>
          <p:cNvSpPr/>
          <p:nvPr/>
        </p:nvSpPr>
        <p:spPr>
          <a:xfrm>
            <a:off x="179512" y="5842272"/>
            <a:ext cx="952500" cy="827088"/>
          </a:xfrm>
          <a:prstGeom prst="rightArrow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/>
              <a:t>Míra materiální deprivace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b="1" dirty="0" smtClean="0"/>
              <a:t>Nejčastěji uváděné nedostatky materiálně deprivovaných (postrádají 4 a více služeb/věcí/požitků)</a:t>
            </a:r>
            <a:endParaRPr lang="cs-CZ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702" y="2420888"/>
            <a:ext cx="7416824" cy="2652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Šipka dolů 4"/>
          <p:cNvSpPr/>
          <p:nvPr/>
        </p:nvSpPr>
        <p:spPr>
          <a:xfrm rot="10800000">
            <a:off x="8484194" y="2901725"/>
            <a:ext cx="343145" cy="165618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800288" y="3747206"/>
            <a:ext cx="7776864" cy="25785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788700" y="3218441"/>
            <a:ext cx="7854633" cy="25785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414258" y="3471959"/>
            <a:ext cx="7776864" cy="257858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>
            <a:off x="144356" y="3176972"/>
            <a:ext cx="343145" cy="1656184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235545" y="5770130"/>
            <a:ext cx="1087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 dat:</a:t>
            </a:r>
          </a:p>
          <a:p>
            <a:r>
              <a:rPr lang="cs-CZ" dirty="0" smtClean="0"/>
              <a:t>EU - SILC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8120692" y="5238282"/>
            <a:ext cx="1151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Rostoucí </a:t>
            </a:r>
          </a:p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trend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-100559" y="5062244"/>
            <a:ext cx="1045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Klesající</a:t>
            </a:r>
          </a:p>
          <a:p>
            <a:pPr algn="ctr"/>
            <a:r>
              <a:rPr lang="cs-CZ" sz="2000" b="1" dirty="0" smtClean="0">
                <a:solidFill>
                  <a:srgbClr val="0070C0"/>
                </a:solidFill>
              </a:rPr>
              <a:t>trend</a:t>
            </a:r>
            <a:endParaRPr lang="cs-CZ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7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9" grpId="0" animBg="1"/>
      <p:bldP spid="10" grpId="0" animBg="1"/>
      <p:bldP spid="11" grpId="0" animBg="1"/>
      <p:bldP spid="6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Příjmová a materiální deprivace v ČR v letech 2012-2013</a:t>
            </a:r>
            <a:endParaRPr lang="cs-CZ" dirty="0"/>
          </a:p>
        </p:txBody>
      </p:sp>
      <p:pic>
        <p:nvPicPr>
          <p:cNvPr id="1331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908720"/>
            <a:ext cx="6454775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avoúhlý trojúhelník 7"/>
          <p:cNvSpPr/>
          <p:nvPr/>
        </p:nvSpPr>
        <p:spPr>
          <a:xfrm rot="16200000">
            <a:off x="2736056" y="844427"/>
            <a:ext cx="4391025" cy="5618162"/>
          </a:xfrm>
          <a:prstGeom prst="rtTriangle">
            <a:avLst/>
          </a:prstGeom>
          <a:solidFill>
            <a:schemeClr val="tx2">
              <a:lumMod val="60000"/>
              <a:lumOff val="40000"/>
              <a:alpha val="6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6" name="Pravoúhlý trojúhelník 5"/>
          <p:cNvSpPr/>
          <p:nvPr/>
        </p:nvSpPr>
        <p:spPr>
          <a:xfrm rot="5400000">
            <a:off x="2736057" y="846013"/>
            <a:ext cx="4392612" cy="5616575"/>
          </a:xfrm>
          <a:prstGeom prst="rtTriangle">
            <a:avLst/>
          </a:prstGeom>
          <a:solidFill>
            <a:srgbClr val="C00000">
              <a:alpha val="6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4211638" y="5058445"/>
            <a:ext cx="2652712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 těchto krajích převažuje</a:t>
            </a:r>
          </a:p>
          <a:p>
            <a:pPr>
              <a:defRPr/>
            </a:pP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příjmová deprivace</a:t>
            </a:r>
          </a:p>
        </p:txBody>
      </p:sp>
      <p:sp>
        <p:nvSpPr>
          <p:cNvPr id="13320" name="TextovéPole 9"/>
          <p:cNvSpPr txBox="1">
            <a:spLocks noChangeArrowheads="1"/>
          </p:cNvSpPr>
          <p:nvPr/>
        </p:nvSpPr>
        <p:spPr bwMode="auto">
          <a:xfrm>
            <a:off x="2135188" y="1661195"/>
            <a:ext cx="2705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b="1" dirty="0">
                <a:solidFill>
                  <a:srgbClr val="FF0000"/>
                </a:solidFill>
              </a:rPr>
              <a:t>V těchto krajích převažuje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b="1" dirty="0">
                <a:solidFill>
                  <a:srgbClr val="FF0000"/>
                </a:solidFill>
              </a:rPr>
              <a:t>materiální deprivace</a:t>
            </a:r>
          </a:p>
        </p:txBody>
      </p:sp>
      <p:sp>
        <p:nvSpPr>
          <p:cNvPr id="13321" name="TextovéPole 11"/>
          <p:cNvSpPr txBox="1">
            <a:spLocks noChangeArrowheads="1"/>
          </p:cNvSpPr>
          <p:nvPr/>
        </p:nvSpPr>
        <p:spPr bwMode="auto">
          <a:xfrm>
            <a:off x="155575" y="5834732"/>
            <a:ext cx="1087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/>
              <a:t>Zdroj dat: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/>
              <a:t>EU-SILC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4822625" y="1426104"/>
            <a:ext cx="3146908" cy="1804542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8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Celkové zadlužení </a:t>
            </a:r>
            <a:r>
              <a:rPr lang="cs-CZ" dirty="0" smtClean="0"/>
              <a:t>domácností </a:t>
            </a:r>
            <a:r>
              <a:rPr lang="cs-CZ" dirty="0"/>
              <a:t>v </a:t>
            </a:r>
            <a:r>
              <a:rPr lang="cs-CZ" dirty="0" smtClean="0"/>
              <a:t>ČR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40" y="2106499"/>
            <a:ext cx="8036775" cy="428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65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Vývoj počtu nesplacených </a:t>
            </a:r>
            <a:r>
              <a:rPr lang="cs-CZ" dirty="0" smtClean="0"/>
              <a:t>úvěrů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78" y="1685305"/>
            <a:ext cx="7546943" cy="435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5485" y="5900951"/>
            <a:ext cx="9326265" cy="753707"/>
          </a:xfrm>
          <a:prstGeom prst="rect">
            <a:avLst/>
          </a:prstGeom>
        </p:spPr>
        <p:txBody>
          <a:bodyPr wrap="square" lIns="79836" tIns="39918" rIns="79836" bIns="39918">
            <a:spAutoFit/>
          </a:bodyPr>
          <a:lstStyle/>
          <a:p>
            <a:r>
              <a:rPr lang="cs-CZ" sz="1400" i="1" dirty="0"/>
              <a:t>Pozn.: NISD -  neziskové instituce sloužící domácnostem; Úvěry v selhání - úvěr je evidován jako úvěr v selhání v případě, že jsou platby jistiny v prodlení 90 nebo více dní po datu splatnosti.</a:t>
            </a:r>
          </a:p>
          <a:p>
            <a:r>
              <a:rPr lang="cs-CZ" sz="1400" dirty="0"/>
              <a:t>Zdroj: ČNB – systém časových řad ARAD. </a:t>
            </a:r>
          </a:p>
        </p:txBody>
      </p:sp>
    </p:spTree>
    <p:extLst>
      <p:ext uri="{BB962C8B-B14F-4D97-AF65-F5344CB8AC3E}">
        <p14:creationId xmlns:p14="http://schemas.microsoft.com/office/powerpoint/2010/main" val="103610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Počet nařízených exekucí </a:t>
            </a:r>
            <a:r>
              <a:rPr lang="cs-CZ" dirty="0" smtClean="0"/>
              <a:t> </a:t>
            </a:r>
            <a:r>
              <a:rPr lang="cs-CZ" dirty="0"/>
              <a:t>údaje v kolečcích jsou v tisících osob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440105" cy="4337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705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78" y="908720"/>
            <a:ext cx="8052022" cy="5700262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Počet exekucí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095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200" dirty="0"/>
              <a:t>Počet důchodů s nařízenou </a:t>
            </a:r>
            <a:r>
              <a:rPr lang="cs-CZ" sz="3200" dirty="0" smtClean="0"/>
              <a:t>exekuční srážkou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671" y="2047831"/>
            <a:ext cx="8304236" cy="394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95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Typologie území se snížením životní úrovně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b="1" dirty="0"/>
              <a:t>Typ 1 - Území s poruchou funkčně-prostorových vztahů (odlehlé oblasti okolo hranic krajů) </a:t>
            </a:r>
            <a:endParaRPr lang="cs-CZ" b="1" dirty="0" smtClean="0"/>
          </a:p>
          <a:p>
            <a:pPr lvl="1"/>
            <a:r>
              <a:rPr lang="cs-CZ" dirty="0" smtClean="0"/>
              <a:t>ve </a:t>
            </a:r>
            <a:r>
              <a:rPr lang="cs-CZ" dirty="0"/>
              <a:t>většině případů se jedná o oblasti ležících okolo krajských hranic bez významných republikových silničních uzlů</a:t>
            </a:r>
          </a:p>
          <a:p>
            <a:r>
              <a:rPr lang="cs-CZ" b="1" dirty="0"/>
              <a:t>Typ 2 - Území s poruchou funkčně-prostorových vztahů (odlehlé oblasti v pohraničí) </a:t>
            </a:r>
            <a:endParaRPr lang="cs-CZ" b="1" dirty="0" smtClean="0"/>
          </a:p>
          <a:p>
            <a:pPr lvl="1"/>
            <a:r>
              <a:rPr lang="cs-CZ" dirty="0" smtClean="0"/>
              <a:t>oblasti </a:t>
            </a:r>
            <a:r>
              <a:rPr lang="cs-CZ" dirty="0"/>
              <a:t>tohoto typu se nachází v pohraničních oblastech na území celé ČR s velmi vysokou sociální problematikou</a:t>
            </a:r>
          </a:p>
          <a:p>
            <a:r>
              <a:rPr lang="cs-CZ" b="1" dirty="0"/>
              <a:t>Typ 3 - Strukturálně postižené regiony </a:t>
            </a:r>
            <a:endParaRPr lang="cs-CZ" b="1" dirty="0" smtClean="0"/>
          </a:p>
          <a:p>
            <a:pPr lvl="1"/>
            <a:r>
              <a:rPr lang="cs-CZ" dirty="0" smtClean="0"/>
              <a:t>tyto </a:t>
            </a:r>
            <a:r>
              <a:rPr lang="cs-CZ" dirty="0"/>
              <a:t>oblasti jsou charakterizovány především jednostranným zaměřením ekonomiky a vysokou mírou nezaměstnanosti (i dlouhodobé nezaměstnanosti)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9163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500" b="1" dirty="0"/>
              <a:t>Výzkum regionů postižených snížením živ. </a:t>
            </a:r>
            <a:r>
              <a:rPr lang="cs-CZ" sz="2500" b="1" dirty="0" smtClean="0"/>
              <a:t>úrovně</a:t>
            </a:r>
            <a:endParaRPr lang="cs-CZ" sz="25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" y="620687"/>
            <a:ext cx="8891354" cy="628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3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Měření chudoby na úrovni </a:t>
            </a:r>
            <a:r>
              <a:rPr lang="cs-CZ" dirty="0"/>
              <a:t>obcí  </a:t>
            </a:r>
            <a:r>
              <a:rPr lang="cs-CZ" dirty="0" smtClean="0"/>
              <a:t>=&gt;http</a:t>
            </a:r>
            <a:r>
              <a:rPr lang="cs-CZ" dirty="0"/>
              <a:t>://chudoba.accendo.cz/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4" r="34331" b="4365"/>
          <a:stretch/>
        </p:blipFill>
        <p:spPr bwMode="auto">
          <a:xfrm>
            <a:off x="395536" y="764704"/>
            <a:ext cx="8544393" cy="5856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94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7505" y="908721"/>
            <a:ext cx="8424935" cy="4995172"/>
          </a:xfrm>
          <a:prstGeom prst="rect">
            <a:avLst/>
          </a:prstGeom>
          <a:noFill/>
          <a:ln>
            <a:noFill/>
          </a:ln>
        </p:spPr>
        <p:txBody>
          <a:bodyPr vert="horz" wrap="square" lIns="104717" tIns="52359" rIns="104717" bIns="52359" rtlCol="0" anchor="ctr"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plnění principů </a:t>
            </a:r>
            <a:r>
              <a:rPr lang="cs-CZ" sz="2800" i="1" dirty="0" smtClean="0"/>
              <a:t>„</a:t>
            </a:r>
            <a:r>
              <a:rPr lang="cs-CZ" sz="2800" b="1" i="1" dirty="0" smtClean="0"/>
              <a:t>Result Based Management“ </a:t>
            </a:r>
            <a:r>
              <a:rPr lang="cs-CZ" sz="2800" dirty="0" smtClean="0"/>
              <a:t>a </a:t>
            </a:r>
            <a:r>
              <a:rPr lang="cs-CZ" sz="2800" i="1" dirty="0" smtClean="0"/>
              <a:t>„</a:t>
            </a:r>
            <a:r>
              <a:rPr lang="cs-CZ" sz="2800" b="1" i="1" dirty="0" smtClean="0"/>
              <a:t>Evidence Based Policy</a:t>
            </a:r>
            <a:r>
              <a:rPr lang="cs-CZ" sz="2800" i="1" dirty="0" smtClean="0"/>
              <a:t>“ </a:t>
            </a:r>
            <a:r>
              <a:rPr lang="cs-CZ" sz="2800" dirty="0" smtClean="0"/>
              <a:t>nejen na úrovni evropských intervencí.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Oba tyto koncepty využívají práce s informacemi, které slouží jako podklad pro rozhodování a zároveň slouží </a:t>
            </a:r>
            <a:r>
              <a:rPr lang="cs-CZ" sz="2800" dirty="0" smtClean="0"/>
              <a:t>i</a:t>
            </a:r>
            <a:r>
              <a:rPr lang="cs-CZ" sz="2800" dirty="0"/>
              <a:t> k vyhodnocování výsledku realizace opatření ve strategii.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Přístup nezahrnuje pouze realizaci funkčních opatření, ale také vysvětlení jednotlivých principů (tj. zahájení, aplikace, udržitelnost). </a:t>
            </a:r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Identifikují </a:t>
            </a:r>
            <a:r>
              <a:rPr lang="cs-CZ" sz="2800" dirty="0"/>
              <a:t>se kroky </a:t>
            </a:r>
            <a:r>
              <a:rPr lang="cs-CZ" sz="2800" dirty="0" smtClean="0"/>
              <a:t>aktérů v území, </a:t>
            </a:r>
            <a:r>
              <a:rPr lang="cs-CZ" sz="2800" dirty="0"/>
              <a:t>které mají vysokou pravděpodobnost úspěchu.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cs-CZ" sz="2500" b="1" smtClean="0"/>
              <a:t>Evidence based policy &amp; Result based management</a:t>
            </a:r>
            <a:endParaRPr lang="cs-CZ" alt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170854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</a:t>
            </a:r>
            <a:r>
              <a:rPr lang="cs-CZ" dirty="0" smtClean="0"/>
              <a:t>oporučení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D1 Identifikace </a:t>
            </a:r>
            <a:r>
              <a:rPr lang="cs-CZ" b="1" dirty="0"/>
              <a:t>a monitoring rizikových oblastí ve vztahu k Strategii regionálního rozvoje</a:t>
            </a:r>
          </a:p>
          <a:p>
            <a:pPr marL="0" indent="0">
              <a:buNone/>
            </a:pPr>
            <a:r>
              <a:rPr lang="cs-CZ" b="1" dirty="0" smtClean="0"/>
              <a:t>	D1 a) Identifikace </a:t>
            </a:r>
            <a:r>
              <a:rPr lang="cs-CZ" b="1" dirty="0"/>
              <a:t>rizikových oblastí</a:t>
            </a:r>
          </a:p>
          <a:p>
            <a:pPr marL="0" indent="0">
              <a:buNone/>
            </a:pPr>
            <a:r>
              <a:rPr lang="cs-CZ" b="1" dirty="0" smtClean="0"/>
              <a:t>	D1 b) Monitoring </a:t>
            </a:r>
            <a:r>
              <a:rPr lang="cs-CZ" b="1" dirty="0"/>
              <a:t>stavu a vývoje rizikových oblastí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D2 Rozvoj </a:t>
            </a:r>
            <a:r>
              <a:rPr lang="cs-CZ" b="1" dirty="0">
                <a:solidFill>
                  <a:srgbClr val="C00000"/>
                </a:solidFill>
              </a:rPr>
              <a:t>potenciálu v území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	D2 a) Podpora </a:t>
            </a:r>
            <a:r>
              <a:rPr lang="cs-CZ" b="1" dirty="0">
                <a:solidFill>
                  <a:srgbClr val="C00000"/>
                </a:solidFill>
              </a:rPr>
              <a:t>přeshraniční spolupráce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	D2 b) Podpora </a:t>
            </a:r>
            <a:r>
              <a:rPr lang="cs-CZ" b="1" dirty="0">
                <a:solidFill>
                  <a:srgbClr val="C00000"/>
                </a:solidFill>
              </a:rPr>
              <a:t>malého a středního </a:t>
            </a:r>
            <a:r>
              <a:rPr lang="cs-CZ" b="1" dirty="0" smtClean="0">
                <a:solidFill>
                  <a:srgbClr val="C00000"/>
                </a:solidFill>
              </a:rPr>
              <a:t>podnikání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	D2 c) Podpora </a:t>
            </a:r>
            <a:r>
              <a:rPr lang="cs-CZ" b="1" dirty="0">
                <a:solidFill>
                  <a:srgbClr val="C00000"/>
                </a:solidFill>
              </a:rPr>
              <a:t>využití potenciálu cestovního ruchu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	D2 d) Zlepšení </a:t>
            </a:r>
            <a:r>
              <a:rPr lang="cs-CZ" b="1" dirty="0">
                <a:solidFill>
                  <a:srgbClr val="C00000"/>
                </a:solidFill>
              </a:rPr>
              <a:t>úrovně vzdělávání</a:t>
            </a:r>
          </a:p>
          <a:p>
            <a:pPr marL="0" indent="0">
              <a:buNone/>
            </a:pPr>
            <a:r>
              <a:rPr lang="cs-CZ" b="1" dirty="0" smtClean="0"/>
              <a:t>D3 Zlepšení </a:t>
            </a:r>
            <a:r>
              <a:rPr lang="cs-CZ" b="1" dirty="0" err="1" smtClean="0"/>
              <a:t>dopr</a:t>
            </a:r>
            <a:r>
              <a:rPr lang="cs-CZ" b="1" dirty="0" smtClean="0"/>
              <a:t>. dostupnosti </a:t>
            </a:r>
            <a:r>
              <a:rPr lang="cs-CZ" b="1" dirty="0" err="1" smtClean="0"/>
              <a:t>veř.služeb</a:t>
            </a:r>
            <a:r>
              <a:rPr lang="cs-CZ" b="1" dirty="0" smtClean="0"/>
              <a:t> </a:t>
            </a:r>
            <a:r>
              <a:rPr lang="cs-CZ" b="1" dirty="0"/>
              <a:t>a využití endogenního potenciálu</a:t>
            </a:r>
          </a:p>
          <a:p>
            <a:pPr marL="0" indent="0">
              <a:buNone/>
            </a:pPr>
            <a:r>
              <a:rPr lang="cs-CZ" b="1" dirty="0" smtClean="0"/>
              <a:t>D4 Zpřesnění </a:t>
            </a:r>
            <a:r>
              <a:rPr lang="cs-CZ" b="1" dirty="0"/>
              <a:t>identifikace rizikových oblastí a implementace doporučení 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D5 Odborná a metodická pomoc obcím, ORP a mikroregionům v získávání externích zdrojů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D6 Podpora </a:t>
            </a:r>
            <a:r>
              <a:rPr lang="cs-CZ" b="1" dirty="0">
                <a:solidFill>
                  <a:srgbClr val="C00000"/>
                </a:solidFill>
              </a:rPr>
              <a:t>spolupráce obcí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D7 Dostupnost </a:t>
            </a:r>
            <a:r>
              <a:rPr lang="cs-CZ" b="1" dirty="0">
                <a:solidFill>
                  <a:srgbClr val="C00000"/>
                </a:solidFill>
              </a:rPr>
              <a:t>sociální služeb a podpora sociální soudržnosti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09052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Formy spolupráce obcí</a:t>
            </a:r>
            <a:endParaRPr lang="cs-CZ" dirty="0"/>
          </a:p>
        </p:txBody>
      </p:sp>
      <p:pic>
        <p:nvPicPr>
          <p:cNvPr id="4" name="obrázek 10" descr="schema_partnerstv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052736"/>
            <a:ext cx="7405715" cy="5542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0723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3" y="1196752"/>
            <a:ext cx="2592288" cy="37811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400" dirty="0">
                <a:solidFill>
                  <a:srgbClr val="C00000"/>
                </a:solidFill>
                <a:latin typeface="Arial"/>
                <a:cs typeface="Arial"/>
              </a:rPr>
              <a:t>►</a:t>
            </a:r>
            <a:r>
              <a:rPr lang="cs-CZ" sz="2400" dirty="0"/>
              <a:t>U obcí ve velikosti 3000 až 7000 obyvatel je výše investic ovlivněna institucionální kapacitou schopnosti realizovat investici, zvýhodněné jsou obce s rozšířenou působností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Výše investic je ovlivněna </a:t>
            </a:r>
            <a:r>
              <a:rPr lang="cs-CZ" sz="2400" b="1" dirty="0" smtClean="0"/>
              <a:t>institucionální </a:t>
            </a:r>
            <a:r>
              <a:rPr lang="cs-CZ" sz="2400" b="1" dirty="0" smtClean="0"/>
              <a:t>kapacitou obce</a:t>
            </a:r>
            <a:endParaRPr lang="cs-CZ" sz="2400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010097"/>
            <a:ext cx="6175998" cy="5289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31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altLang="cs-CZ" sz="3200" dirty="0"/>
              <a:t>Analýza vybraných </a:t>
            </a:r>
            <a:r>
              <a:rPr lang="cs-CZ" altLang="cs-CZ" sz="3200" dirty="0" smtClean="0"/>
              <a:t>obcí </a:t>
            </a:r>
            <a:r>
              <a:rPr lang="cs-CZ" altLang="cs-CZ" sz="3200" dirty="0"/>
              <a:t>ČR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90" y="981451"/>
            <a:ext cx="8977450" cy="4913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94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pro malé obce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6016" y="908720"/>
            <a:ext cx="3970784" cy="5217443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Studie </a:t>
            </a:r>
            <a:r>
              <a:rPr lang="cs-CZ" sz="2400" b="1" dirty="0"/>
              <a:t>individuálních schopností starostů v obcích 1. typu  </a:t>
            </a:r>
            <a:endParaRPr lang="cs-CZ" sz="2400" b="1" dirty="0" smtClean="0"/>
          </a:p>
          <a:p>
            <a:r>
              <a:rPr lang="cs-CZ" sz="2400" b="1" dirty="0" smtClean="0"/>
              <a:t>Rukověť starosty</a:t>
            </a:r>
          </a:p>
          <a:p>
            <a:pPr marL="914400" lvl="1" indent="-514350">
              <a:buAutoNum type="alphaUcParenR"/>
            </a:pPr>
            <a:r>
              <a:rPr lang="cs-CZ" sz="2400" b="1" dirty="0" smtClean="0"/>
              <a:t>Manuál - Práva </a:t>
            </a:r>
            <a:r>
              <a:rPr lang="cs-CZ" sz="2400" b="1" dirty="0"/>
              <a:t>a povinnosti </a:t>
            </a:r>
          </a:p>
          <a:p>
            <a:pPr marL="914400" lvl="1" indent="-514350">
              <a:buAutoNum type="alphaUcParenR"/>
            </a:pPr>
            <a:r>
              <a:rPr lang="cs-CZ" sz="2400" b="1" dirty="0" smtClean="0"/>
              <a:t>Postupy </a:t>
            </a:r>
            <a:r>
              <a:rPr lang="cs-CZ" sz="2400" b="1" dirty="0"/>
              <a:t>pro řešení typických situací </a:t>
            </a:r>
            <a:endParaRPr lang="cs-CZ" sz="2400" b="1" dirty="0" smtClean="0"/>
          </a:p>
          <a:p>
            <a:pPr marL="914400" lvl="1" indent="-514350">
              <a:buAutoNum type="alphaUcParenR"/>
            </a:pPr>
            <a:r>
              <a:rPr lang="cs-CZ" sz="2400" b="1" dirty="0"/>
              <a:t>Sada vzorových dokumentů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28613"/>
            <a:ext cx="388620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1264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7772400" cy="1362075"/>
          </a:xfrm>
        </p:spPr>
        <p:txBody>
          <a:bodyPr anchor="ctr"/>
          <a:lstStyle/>
          <a:p>
            <a:r>
              <a:rPr lang="cs-CZ" altLang="cs-CZ" kern="0" dirty="0"/>
              <a:t>Děkuji za pozornost</a:t>
            </a:r>
            <a:endParaRPr lang="cs-CZ" kern="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11560" y="3924345"/>
            <a:ext cx="1786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i="1" smtClean="0"/>
              <a:t>Diskuze</a:t>
            </a:r>
            <a:endParaRPr lang="cs-CZ" sz="3200" i="1"/>
          </a:p>
        </p:txBody>
      </p:sp>
      <p:sp>
        <p:nvSpPr>
          <p:cNvPr id="5" name="Nadpis 4"/>
          <p:cNvSpPr txBox="1">
            <a:spLocks/>
          </p:cNvSpPr>
          <p:nvPr/>
        </p:nvSpPr>
        <p:spPr bwMode="auto">
          <a:xfrm>
            <a:off x="692836" y="4725144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endParaRPr lang="cs-CZ" kern="0" dirty="0"/>
          </a:p>
        </p:txBody>
      </p:sp>
      <p:sp>
        <p:nvSpPr>
          <p:cNvPr id="7" name="Obdélník 6"/>
          <p:cNvSpPr/>
          <p:nvPr/>
        </p:nvSpPr>
        <p:spPr>
          <a:xfrm>
            <a:off x="971600" y="5410917"/>
            <a:ext cx="58642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600" b="1" dirty="0">
                <a:latin typeface="+mj-lt"/>
              </a:rPr>
              <a:t>Doc. Ing. Lubor Hruška, Ph.D</a:t>
            </a:r>
            <a:r>
              <a:rPr lang="pl-PL" sz="1600" b="1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pl-PL" sz="1400" b="1" dirty="0" smtClean="0">
                <a:latin typeface="+mj-lt"/>
              </a:rPr>
              <a:t>Tel.: 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>
                <a:latin typeface="+mj-lt"/>
              </a:rPr>
              <a:t>+420 604 279 </a:t>
            </a:r>
            <a:r>
              <a:rPr lang="de-DE" sz="1400" dirty="0" smtClean="0">
                <a:latin typeface="+mj-lt"/>
              </a:rPr>
              <a:t>758</a:t>
            </a:r>
            <a:r>
              <a:rPr lang="cs-CZ" sz="1400" dirty="0" smtClean="0">
                <a:latin typeface="+mj-lt"/>
              </a:rPr>
              <a:t>  </a:t>
            </a:r>
            <a:r>
              <a:rPr lang="pl-PL" sz="1400" b="1" dirty="0" smtClean="0">
                <a:latin typeface="+mj-lt"/>
              </a:rPr>
              <a:t>Email: </a:t>
            </a:r>
            <a:r>
              <a:rPr lang="cs-CZ" sz="1400" dirty="0"/>
              <a:t>lubor.hruska@accendo.cz</a:t>
            </a:r>
            <a:endParaRPr lang="cs-CZ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495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269695" y="907608"/>
            <a:ext cx="4685954" cy="5678627"/>
          </a:xfrm>
          <a:prstGeom prst="rect">
            <a:avLst/>
          </a:prstGeom>
        </p:spPr>
        <p:txBody>
          <a:bodyPr vert="horz" lIns="79828" tIns="39914" rIns="79828" bIns="39914" rtlCol="0">
            <a:noAutofit/>
          </a:bodyPr>
          <a:lstStyle>
            <a:lvl1pPr marL="342865" indent="-342865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74" indent="-285721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8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3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9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4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5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03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</a:rPr>
              <a:t>Aplikovaný výzkum pro potřeby veřejné správy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dirty="0" smtClean="0"/>
              <a:t>Stanovení </a:t>
            </a:r>
            <a:r>
              <a:rPr lang="cs-CZ" altLang="cs-CZ" sz="1600" dirty="0"/>
              <a:t>potřebnosti veřejných investic v území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s </a:t>
            </a:r>
            <a:r>
              <a:rPr lang="cs-CZ" altLang="cs-CZ" sz="1600" dirty="0"/>
              <a:t>důrazem na účelnost, efektivnost a </a:t>
            </a:r>
            <a:r>
              <a:rPr lang="cs-CZ" altLang="cs-CZ" sz="1600" dirty="0" smtClean="0"/>
              <a:t>hospodárnost</a:t>
            </a:r>
            <a:endParaRPr lang="cs-CZ" altLang="cs-CZ" sz="1600" dirty="0"/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  <a:latin typeface="Arial" pitchFamily="34" charset="0"/>
              </a:rPr>
              <a:t>► </a:t>
            </a:r>
            <a:r>
              <a:rPr lang="cs-CZ" altLang="cs-CZ" sz="1600" b="1" dirty="0"/>
              <a:t>pro MMR </a:t>
            </a:r>
            <a:br>
              <a:rPr lang="cs-CZ" altLang="cs-CZ" sz="1600" b="1" dirty="0"/>
            </a:br>
            <a:r>
              <a:rPr lang="cs-CZ" altLang="cs-CZ" sz="1600" dirty="0"/>
              <a:t>- </a:t>
            </a:r>
            <a:r>
              <a:rPr lang="cs-CZ" altLang="cs-CZ" sz="1600" dirty="0" err="1"/>
              <a:t>Capability</a:t>
            </a:r>
            <a:r>
              <a:rPr lang="cs-CZ" altLang="cs-CZ" sz="1600" dirty="0"/>
              <a:t> </a:t>
            </a:r>
            <a:r>
              <a:rPr lang="cs-CZ" altLang="cs-CZ" sz="1600" dirty="0" err="1"/>
              <a:t>Approach</a:t>
            </a:r>
            <a:r>
              <a:rPr lang="cs-CZ" altLang="cs-CZ" sz="1600" dirty="0"/>
              <a:t> - metodika evaluací založené na vyhodnocení dopadů intervencí na kvalitu života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/>
              <a:t>- </a:t>
            </a:r>
            <a:r>
              <a:rPr lang="cs-CZ" altLang="cs-CZ" sz="1600" dirty="0"/>
              <a:t>Udržitelný rozvoj v územním plánování 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dirty="0"/>
              <a:t>- Zájmová diferenciace a soudržnost obyvatel obcí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dirty="0"/>
              <a:t>- Výzkum regionů postižených snížením životní úrovně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  <a:latin typeface="Arial" pitchFamily="34" charset="0"/>
              </a:rPr>
              <a:t>► </a:t>
            </a:r>
            <a:r>
              <a:rPr lang="cs-CZ" altLang="cs-CZ" sz="1600" b="1" dirty="0"/>
              <a:t>pro </a:t>
            </a:r>
            <a:r>
              <a:rPr lang="cs-CZ" altLang="cs-CZ" sz="1600" b="1" dirty="0" smtClean="0"/>
              <a:t>MŽP</a:t>
            </a:r>
            <a:br>
              <a:rPr lang="cs-CZ" altLang="cs-CZ" sz="1600" b="1" dirty="0" smtClean="0"/>
            </a:br>
            <a:r>
              <a:rPr lang="cs-CZ" altLang="cs-CZ" sz="1600" dirty="0" smtClean="0"/>
              <a:t>- </a:t>
            </a:r>
            <a:r>
              <a:rPr lang="cs-CZ" altLang="cs-CZ" sz="1600" dirty="0"/>
              <a:t>Vytvoření a ověření metod kvantitativního ekonomického hodnocení dopadů politik v oblasti ochrany životního prostředí na podniky a domácnosti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  <a:latin typeface="Arial" charset="0"/>
              </a:rPr>
              <a:t>► </a:t>
            </a:r>
            <a:r>
              <a:rPr lang="cs-CZ" altLang="cs-CZ" sz="1600" b="1" dirty="0"/>
              <a:t>pro MPSV 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dirty="0"/>
              <a:t>- Míra potřeby zdravotně soc. služeb pro zvládání základních živ. potřeb v rozsahu stanoveném stupněm závislosti u osob starších 50 let a její </a:t>
            </a:r>
            <a:r>
              <a:rPr lang="cs-CZ" altLang="cs-CZ" sz="1600" dirty="0" smtClean="0"/>
              <a:t>časové </a:t>
            </a:r>
            <a:r>
              <a:rPr lang="cs-CZ" altLang="cs-CZ" sz="1600" dirty="0"/>
              <a:t>a </a:t>
            </a:r>
            <a:r>
              <a:rPr lang="cs-CZ" altLang="cs-CZ" sz="1600" dirty="0" smtClean="0"/>
              <a:t>finanční </a:t>
            </a:r>
            <a:r>
              <a:rPr lang="cs-CZ" altLang="cs-CZ" sz="1600" dirty="0"/>
              <a:t>náročnost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dirty="0" smtClean="0"/>
              <a:t>- Výkon </a:t>
            </a:r>
            <a:r>
              <a:rPr lang="cs-CZ" altLang="cs-CZ" sz="1600" dirty="0"/>
              <a:t>sociální práce z hlediska prevence a řešení situací sociálního vyloučení v rámci veřejné správy, poskytovatelů sociálních služeb a ostatních </a:t>
            </a:r>
            <a:r>
              <a:rPr lang="cs-CZ" altLang="cs-CZ" sz="1600" dirty="0" smtClean="0"/>
              <a:t>organizací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 smtClean="0">
                <a:solidFill>
                  <a:srgbClr val="C00000"/>
                </a:solidFill>
              </a:rPr>
              <a:t>- </a:t>
            </a:r>
            <a:r>
              <a:rPr lang="pl-PL" altLang="cs-CZ" sz="1600" b="1" dirty="0">
                <a:solidFill>
                  <a:srgbClr val="C00000"/>
                </a:solidFill>
              </a:rPr>
              <a:t>Analýza struktury obecních bytů v ČR</a:t>
            </a:r>
            <a:endParaRPr lang="cs-CZ" altLang="cs-CZ" sz="1600" b="1" dirty="0">
              <a:solidFill>
                <a:srgbClr val="C00000"/>
              </a:solidFill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  <a:latin typeface="Arial" charset="0"/>
              </a:rPr>
              <a:t>► </a:t>
            </a:r>
            <a:r>
              <a:rPr lang="cs-CZ" altLang="cs-CZ" sz="1600" b="1" dirty="0">
                <a:latin typeface="+mj-lt"/>
              </a:rPr>
              <a:t>Úřad vlády </a:t>
            </a:r>
            <a:r>
              <a:rPr lang="cs-CZ" altLang="cs-CZ" sz="1600" b="1" dirty="0" smtClean="0">
                <a:latin typeface="+mj-lt"/>
              </a:rPr>
              <a:t/>
            </a:r>
            <a:br>
              <a:rPr lang="cs-CZ" altLang="cs-CZ" sz="1600" b="1" dirty="0" smtClean="0">
                <a:latin typeface="+mj-lt"/>
              </a:rPr>
            </a:br>
            <a:r>
              <a:rPr lang="cs-CZ" altLang="cs-CZ" sz="1600" dirty="0" smtClean="0">
                <a:latin typeface="+mj-lt"/>
              </a:rPr>
              <a:t>-</a:t>
            </a:r>
            <a:r>
              <a:rPr lang="cs-CZ" altLang="cs-CZ" sz="1600" b="1" dirty="0" smtClean="0">
                <a:latin typeface="+mj-lt"/>
              </a:rPr>
              <a:t> </a:t>
            </a:r>
            <a:r>
              <a:rPr lang="cs-CZ" altLang="cs-CZ" sz="1600" dirty="0"/>
              <a:t>Výzkum nových forem lichvy a </a:t>
            </a:r>
            <a:r>
              <a:rPr lang="cs-CZ" altLang="cs-CZ" sz="1600" dirty="0" smtClean="0"/>
              <a:t>zadlužení</a:t>
            </a:r>
            <a:endParaRPr lang="cs-CZ" altLang="cs-CZ" sz="1600" dirty="0"/>
          </a:p>
        </p:txBody>
      </p:sp>
      <p:sp>
        <p:nvSpPr>
          <p:cNvPr id="6" name="Zástupný symbol pro obsah 3"/>
          <p:cNvSpPr>
            <a:spLocks noGrp="1"/>
          </p:cNvSpPr>
          <p:nvPr/>
        </p:nvSpPr>
        <p:spPr>
          <a:xfrm>
            <a:off x="5220073" y="956930"/>
            <a:ext cx="3600400" cy="4416286"/>
          </a:xfrm>
          <a:prstGeom prst="rect">
            <a:avLst/>
          </a:prstGeom>
        </p:spPr>
        <p:txBody>
          <a:bodyPr vert="horz" lIns="79828" tIns="39914" rIns="79828" bIns="39914" rtlCol="0">
            <a:noAutofit/>
          </a:bodyPr>
          <a:lstStyle>
            <a:lvl1pPr marL="342865" indent="-342865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74" indent="-285721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8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3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9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4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5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03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altLang="cs-CZ" sz="1800" b="1" dirty="0" smtClean="0">
                <a:solidFill>
                  <a:srgbClr val="C00000"/>
                </a:solidFill>
              </a:rPr>
              <a:t>Rozvojové koncepce a strategie</a:t>
            </a:r>
            <a:endParaRPr lang="cs-CZ" altLang="cs-CZ" sz="1800" b="1" dirty="0">
              <a:solidFill>
                <a:srgbClr val="C00000"/>
              </a:solidFill>
            </a:endParaRPr>
          </a:p>
          <a:p>
            <a:pPr marL="249488" lvl="1" indent="-249488">
              <a:lnSpc>
                <a:spcPct val="80000"/>
              </a:lnSpc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800" b="1" dirty="0" smtClean="0"/>
              <a:t>Územní </a:t>
            </a:r>
            <a:r>
              <a:rPr lang="cs-CZ" altLang="cs-CZ" sz="1800" b="1" dirty="0"/>
              <a:t>studie rekreačního potenciálu oblasti Nízkého a Hrubého Jeseníku </a:t>
            </a:r>
            <a:endParaRPr lang="cs-CZ" altLang="cs-CZ" sz="1800" dirty="0"/>
          </a:p>
          <a:p>
            <a:pPr marL="249488" lvl="1" indent="-249488">
              <a:lnSpc>
                <a:spcPct val="80000"/>
              </a:lnSpc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800" b="1" dirty="0" smtClean="0"/>
              <a:t>Koncepce </a:t>
            </a:r>
            <a:r>
              <a:rPr lang="cs-CZ" altLang="cs-CZ" sz="1800" b="1" dirty="0"/>
              <a:t>bydlení, analýzy ubytoven a bezdomovců (Ostrava, Kopřivnice, Třinec..)</a:t>
            </a:r>
          </a:p>
          <a:p>
            <a:pPr marL="249488" lvl="1" indent="-249488">
              <a:lnSpc>
                <a:spcPct val="80000"/>
              </a:lnSpc>
              <a:spcBef>
                <a:spcPct val="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800" b="1" dirty="0" smtClean="0"/>
              <a:t>ITI Plzeň a IPRÚ Karlovy Vary, Liberec</a:t>
            </a:r>
          </a:p>
          <a:p>
            <a:pPr marL="249488" lvl="1" indent="-249488">
              <a:lnSpc>
                <a:spcPct val="80000"/>
              </a:lnSpc>
              <a:spcBef>
                <a:spcPct val="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800" b="1" dirty="0" smtClean="0"/>
              <a:t>Rozvojové strategie </a:t>
            </a:r>
            <a:r>
              <a:rPr lang="cs-CZ" altLang="cs-CZ" sz="1800" b="1" dirty="0" smtClean="0"/>
              <a:t>Praha </a:t>
            </a:r>
            <a:r>
              <a:rPr lang="cs-CZ" altLang="cs-CZ" sz="1800" b="1" dirty="0" smtClean="0"/>
              <a:t>8, Vsetín, Sokolov, Turnov, Broumov</a:t>
            </a:r>
          </a:p>
          <a:p>
            <a:pPr marL="249488" lvl="1" indent="-249488">
              <a:lnSpc>
                <a:spcPct val="80000"/>
              </a:lnSpc>
              <a:spcBef>
                <a:spcPct val="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800" b="1" dirty="0" smtClean="0"/>
              <a:t>Plán udržitelné mobility Opava, Přerov</a:t>
            </a:r>
            <a:endParaRPr lang="cs-CZ" altLang="cs-CZ" sz="1800" dirty="0" smtClean="0"/>
          </a:p>
          <a:p>
            <a:pPr marL="249488" lvl="1" indent="-249488">
              <a:lnSpc>
                <a:spcPct val="80000"/>
              </a:lnSpc>
              <a:spcBef>
                <a:spcPct val="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endParaRPr lang="cs-CZ" altLang="cs-CZ" sz="1800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0" y="1"/>
            <a:ext cx="9144000" cy="724228"/>
          </a:xfrm>
          <a:prstGeom prst="rect">
            <a:avLst/>
          </a:prstGeom>
          <a:solidFill>
            <a:srgbClr val="00330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altLang="cs-CZ" sz="2400" b="1" dirty="0"/>
              <a:t>Klíčový přistup ve veřejné správě </a:t>
            </a:r>
            <a:endParaRPr lang="cs-CZ" altLang="cs-CZ" sz="2400" b="1" dirty="0" smtClean="0"/>
          </a:p>
          <a:p>
            <a:pPr algn="l"/>
            <a:r>
              <a:rPr lang="en-US" altLang="cs-CZ" sz="2400" b="1" dirty="0" smtClean="0"/>
              <a:t>Evidence </a:t>
            </a:r>
            <a:r>
              <a:rPr lang="en-US" altLang="cs-CZ" sz="2400" b="1" dirty="0"/>
              <a:t>based policy &amp; Result based management</a:t>
            </a:r>
            <a:endParaRPr lang="cs-CZ" altLang="cs-CZ" sz="2400" b="1" dirty="0"/>
          </a:p>
        </p:txBody>
      </p:sp>
      <p:sp>
        <p:nvSpPr>
          <p:cNvPr id="2" name="Obdélník 1"/>
          <p:cNvSpPr/>
          <p:nvPr/>
        </p:nvSpPr>
        <p:spPr>
          <a:xfrm>
            <a:off x="1212124" y="77226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b="1" dirty="0"/>
          </a:p>
        </p:txBody>
      </p:sp>
      <p:pic>
        <p:nvPicPr>
          <p:cNvPr id="7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256" y="86345"/>
            <a:ext cx="1456352" cy="555734"/>
          </a:xfrm>
        </p:spPr>
      </p:pic>
      <p:sp>
        <p:nvSpPr>
          <p:cNvPr id="9" name="Obdélník 8"/>
          <p:cNvSpPr/>
          <p:nvPr/>
        </p:nvSpPr>
        <p:spPr>
          <a:xfrm>
            <a:off x="5220073" y="4712475"/>
            <a:ext cx="3923928" cy="1740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0"/>
              </a:spcBef>
              <a:spcAft>
                <a:spcPts val="524"/>
              </a:spcAft>
              <a:buClr>
                <a:srgbClr val="C00000"/>
              </a:buClr>
              <a:buNone/>
            </a:pPr>
            <a:r>
              <a:rPr lang="cs-CZ" altLang="cs-CZ" b="1" dirty="0" smtClean="0">
                <a:solidFill>
                  <a:srgbClr val="C00000"/>
                </a:solidFill>
              </a:rPr>
              <a:t>Vzdělávací </a:t>
            </a:r>
            <a:r>
              <a:rPr lang="cs-CZ" altLang="cs-CZ" b="1" dirty="0">
                <a:solidFill>
                  <a:srgbClr val="C00000"/>
                </a:solidFill>
              </a:rPr>
              <a:t>projekty</a:t>
            </a:r>
          </a:p>
          <a:p>
            <a:pPr marL="249488" lvl="1" indent="-249488" defTabSz="914307">
              <a:lnSpc>
                <a:spcPct val="80000"/>
              </a:lnSpc>
              <a:spcBef>
                <a:spcPct val="0"/>
              </a:spcBef>
              <a:spcAft>
                <a:spcPts val="458"/>
              </a:spcAft>
              <a:buClr>
                <a:srgbClr val="C00000"/>
              </a:buClr>
              <a:buSzPct val="130000"/>
              <a:buFont typeface="Arial" panose="020B0604020202020204" pitchFamily="34" charset="0"/>
              <a:buChar char="►"/>
              <a:defRPr/>
            </a:pPr>
            <a:r>
              <a:rPr lang="cs-CZ" altLang="cs-CZ" b="1" dirty="0" smtClean="0"/>
              <a:t>Řešení </a:t>
            </a:r>
            <a:r>
              <a:rPr lang="cs-CZ" altLang="cs-CZ" b="1" dirty="0"/>
              <a:t>rizikových situací v oblasti ekonomických, </a:t>
            </a:r>
            <a:r>
              <a:rPr lang="cs-CZ" altLang="cs-CZ" b="1" dirty="0"/>
              <a:t>sociálních</a:t>
            </a:r>
            <a:r>
              <a:rPr lang="cs-CZ" altLang="cs-CZ" b="1" dirty="0"/>
              <a:t>, bezpečnostních, </a:t>
            </a:r>
            <a:r>
              <a:rPr lang="cs-CZ" altLang="cs-CZ" b="1" dirty="0" err="1"/>
              <a:t>enviro</a:t>
            </a:r>
            <a:r>
              <a:rPr lang="cs-CZ" altLang="cs-CZ" b="1" dirty="0"/>
              <a:t>. rizik a nacházení nových příležitostí v kontextu udržitelného rozvoje území v transformující se společnosti</a:t>
            </a:r>
            <a:endParaRPr lang="cs-CZ" altLang="cs-CZ" b="1" dirty="0"/>
          </a:p>
        </p:txBody>
      </p:sp>
    </p:spTree>
    <p:extLst>
      <p:ext uri="{BB962C8B-B14F-4D97-AF65-F5344CB8AC3E}">
        <p14:creationId xmlns:p14="http://schemas.microsoft.com/office/powerpoint/2010/main" val="80572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be-efficient.eu/old/zapojeni-se-a-spoluprac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771" t="1148" r="11702" b="11414"/>
          <a:stretch/>
        </p:blipFill>
        <p:spPr bwMode="auto">
          <a:xfrm>
            <a:off x="4512" y="4343349"/>
            <a:ext cx="5397548" cy="20899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b="1" dirty="0">
                <a:ln w="12700">
                  <a:solidFill>
                    <a:schemeClr val="tx2"/>
                  </a:solidFill>
                  <a:prstDash val="solid"/>
                </a:ln>
              </a:rPr>
              <a:t>Co to znamená soudržnost obyvatel v území?</a:t>
            </a:r>
            <a:endParaRPr lang="cs-CZ" sz="3100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1572"/>
              </a:spcAft>
              <a:buClr>
                <a:schemeClr val="tx2"/>
              </a:buClr>
              <a:buNone/>
            </a:pPr>
            <a:r>
              <a:rPr lang="cs-CZ" sz="2400" b="1" dirty="0">
                <a:solidFill>
                  <a:schemeClr val="accent6">
                    <a:lumMod val="75000"/>
                  </a:schemeClr>
                </a:solidFill>
              </a:rPr>
              <a:t>Vzájemně se podporující společenství jedinců sledujících společné hodnoty a naplňujících společné dlouhodobé cíle.</a:t>
            </a:r>
          </a:p>
          <a:p>
            <a:pPr>
              <a:buClr>
                <a:schemeClr val="tx2"/>
              </a:buClr>
            </a:pPr>
            <a:r>
              <a:rPr lang="cs-CZ" sz="2100" b="1" dirty="0"/>
              <a:t>Vzájemné (pozitivní) vztahy mezi občany obce</a:t>
            </a:r>
            <a:r>
              <a:rPr lang="cs-CZ" sz="2100" dirty="0"/>
              <a:t> – důvěra, solidarita/vzájemná pomoc, pospolitost obyvatel a sociální kontrola</a:t>
            </a:r>
          </a:p>
          <a:p>
            <a:pPr marL="1100521">
              <a:spcAft>
                <a:spcPts val="524"/>
              </a:spcAft>
              <a:buSzPct val="100000"/>
              <a:buFont typeface="Arial" panose="020B0604020202020204" pitchFamily="34" charset="0"/>
              <a:buChar char="►"/>
            </a:pPr>
            <a:r>
              <a:rPr lang="cs-CZ" sz="2100" b="1" dirty="0"/>
              <a:t>Vztah k území a odpovědnost za dění v obci</a:t>
            </a:r>
          </a:p>
          <a:p>
            <a:pPr marL="1100521">
              <a:spcAft>
                <a:spcPts val="524"/>
              </a:spcAft>
              <a:buSzPct val="100000"/>
              <a:buFont typeface="Arial" panose="020B0604020202020204" pitchFamily="34" charset="0"/>
              <a:buChar char="►"/>
            </a:pPr>
            <a:r>
              <a:rPr lang="cs-CZ" sz="2100" b="1" dirty="0"/>
              <a:t>Prevence proti výskytu </a:t>
            </a:r>
            <a:r>
              <a:rPr lang="cs-CZ" sz="2100" b="1" dirty="0" err="1"/>
              <a:t>socio-patalogických</a:t>
            </a:r>
            <a:r>
              <a:rPr lang="cs-CZ" sz="2100" b="1" dirty="0"/>
              <a:t> jevů v obci</a:t>
            </a:r>
          </a:p>
          <a:p>
            <a:pPr marL="1100521">
              <a:spcAft>
                <a:spcPts val="524"/>
              </a:spcAft>
              <a:buSzPct val="100000"/>
              <a:buFont typeface="Arial" panose="020B0604020202020204" pitchFamily="34" charset="0"/>
              <a:buChar char="►"/>
            </a:pPr>
            <a:r>
              <a:rPr lang="cs-CZ" sz="2100" b="1" dirty="0"/>
              <a:t>Prokázán vliv na rozvoj podnikatelských aktivit v obci</a:t>
            </a:r>
          </a:p>
        </p:txBody>
      </p:sp>
    </p:spTree>
    <p:extLst>
      <p:ext uri="{BB962C8B-B14F-4D97-AF65-F5344CB8AC3E}">
        <p14:creationId xmlns:p14="http://schemas.microsoft.com/office/powerpoint/2010/main" val="4835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ln w="12700">
                  <a:solidFill>
                    <a:schemeClr val="tx2"/>
                  </a:solidFill>
                  <a:prstDash val="solid"/>
                </a:ln>
              </a:rPr>
              <a:t>Principy aktivního vztahu mezi občany  a samosprávou </a:t>
            </a: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1696" y="968217"/>
            <a:ext cx="6600444" cy="5701143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229221" y="1861544"/>
            <a:ext cx="1462460" cy="3958600"/>
          </a:xfrm>
          <a:prstGeom prst="rect">
            <a:avLst/>
          </a:prstGeom>
        </p:spPr>
        <p:txBody>
          <a:bodyPr wrap="square" lIns="79836" tIns="39918" rIns="79836" bIns="39918">
            <a:spAutoFit/>
          </a:bodyPr>
          <a:lstStyle/>
          <a:p>
            <a:r>
              <a:rPr lang="cs-CZ" sz="2100" i="1" dirty="0">
                <a:solidFill>
                  <a:schemeClr val="tx2"/>
                </a:solidFill>
              </a:rPr>
              <a:t>Aktivní zapojení občanů do veřejného dění je jedním z principů konceptu komunitně vedeného místního rozvoje.</a:t>
            </a:r>
          </a:p>
        </p:txBody>
      </p:sp>
      <p:sp>
        <p:nvSpPr>
          <p:cNvPr id="6" name="Obdélník 5"/>
          <p:cNvSpPr/>
          <p:nvPr/>
        </p:nvSpPr>
        <p:spPr>
          <a:xfrm>
            <a:off x="2987824" y="3032930"/>
            <a:ext cx="3731121" cy="1373277"/>
          </a:xfrm>
          <a:prstGeom prst="rect">
            <a:avLst/>
          </a:prstGeom>
        </p:spPr>
        <p:txBody>
          <a:bodyPr wrap="square" lIns="79836" tIns="39918" rIns="79836" bIns="39918">
            <a:spAutoFit/>
          </a:bodyPr>
          <a:lstStyle/>
          <a:p>
            <a:pPr algn="ctr" defTabSz="798363">
              <a:defRPr/>
            </a:pPr>
            <a:r>
              <a:rPr lang="cs-CZ" sz="2100" b="1" dirty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Aktivní občan </a:t>
            </a:r>
          </a:p>
          <a:p>
            <a:pPr algn="ctr" defTabSz="798363">
              <a:defRPr/>
            </a:pPr>
            <a:r>
              <a:rPr lang="cs-CZ" sz="2100" b="1" dirty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algn="ctr" defTabSz="798363">
              <a:defRPr/>
            </a:pPr>
            <a:r>
              <a:rPr lang="cs-CZ" sz="21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společensky</a:t>
            </a:r>
            <a:br>
              <a:rPr lang="cs-CZ" sz="21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1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odpovědný </a:t>
            </a:r>
            <a:r>
              <a:rPr lang="cs-CZ" sz="2100" b="1" dirty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občan</a:t>
            </a:r>
          </a:p>
        </p:txBody>
      </p:sp>
    </p:spTree>
    <p:extLst>
      <p:ext uri="{BB962C8B-B14F-4D97-AF65-F5344CB8AC3E}">
        <p14:creationId xmlns:p14="http://schemas.microsoft.com/office/powerpoint/2010/main" val="75021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migrace na území ČR podle pohlaví</a:t>
            </a:r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140646204"/>
              </p:ext>
            </p:extLst>
          </p:nvPr>
        </p:nvGraphicFramePr>
        <p:xfrm>
          <a:off x="611560" y="1268760"/>
          <a:ext cx="7488832" cy="424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8281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Migrace v roce 2013 podle věku a pohlaví</a:t>
            </a:r>
            <a:endParaRPr lang="cs-CZ" dirty="0"/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605270445"/>
              </p:ext>
            </p:extLst>
          </p:nvPr>
        </p:nvGraphicFramePr>
        <p:xfrm>
          <a:off x="0" y="1124744"/>
          <a:ext cx="89644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9425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sídelní struktury v České republice</a:t>
            </a:r>
          </a:p>
        </p:txBody>
      </p:sp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49694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07188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58956D9-3F54-404E-BC3A-0CA41D8160A6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0F54BC0A-8CEB-4ADC-8F49-85823C86200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9546CC0C-DFE8-45B6-90E5-EA10199EA8F7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6E6CA88F-7B4A-44D3-A9DF-B2501281AB3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F7EEF800-F0AC-4C6B-B8E7-FB115750459B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831F24F1-D093-4A95-AF8E-EBE896249B7F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C3716EE4-2F4E-4D1C-AD24-E13D5C0DF824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4EC4B6EA-8F84-4CF7-A517-A57E325B2D67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5BD8F667-960D-44B4-86A3-506A878C56DB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0BCE6226-BF79-44A2-80B9-3660F31BDA50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B0EA988B-2C18-4447-B2FA-F939D4E9702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A843AA26-766F-41B3-8D1D-DA4823530A32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84C31B5F-E71B-4768-A601-5A68D80CF8EB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BB059A65-3917-4341-9009-196F6E47A7AD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2E20CFE7-129C-428E-8E14-4679FDED2398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B39EE7F2-AB59-42EF-A40B-5BF488A0731F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02DA7433-AC52-431E-A4D9-1AB6E9A2430E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A6871EF7-17A7-4F88-A402-4864D9FEE4B2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EFB45294-A83E-42C1-BEB1-B1D4C25B277B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7A9DB960-FECE-42F1-8493-42078CE77F15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1481513A-4D95-4547-B05A-F96DB9D31406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A0A1F408-814B-4B00-87D3-A94178B5F03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F97080E7-B241-42D7-896F-183AF81445F4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CE3B9780-E1C5-41A6-8604-5097CCE99EB7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3088DC97-4DA4-401B-95BA-549B24F3BD5E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D8893D91-27FB-482B-B0CA-8E0F443E2EC5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9FED3BEE-6A03-4B4E-8D7C-5AC5B3C1A308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2F7FBACC-AE23-4CED-B914-67AC199BD07A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38805858-0619-495E-A21D-4635725E78CD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F15E27A1-490E-4EF3-868E-C511E044AABB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CA1346E0-8061-4F3B-ABEC-79F4CDA6B656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B8F9CB7-C0AC-4094-AEAE-7428F620E9C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FACE7F0-D13B-44C6-AF23-111953CAFB74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F6878086-14F0-4C0C-A50F-F6243636862A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C23E310-7507-4C42-8F11-2CA34DE486BB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1736A162-FF05-4271-86DF-787CDC8A2BD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2114</TotalTime>
  <Words>1108</Words>
  <Application>Microsoft Office PowerPoint</Application>
  <PresentationFormat>Předvádění na obrazovce (4:3)</PresentationFormat>
  <Paragraphs>239</Paragraphs>
  <Slides>35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Motiv systému Office</vt:lpstr>
      <vt:lpstr>Prezentace aplikace PowerPoint</vt:lpstr>
      <vt:lpstr>PAAC CONSORTIUM</vt:lpstr>
      <vt:lpstr>Evidence based policy &amp; Result based management</vt:lpstr>
      <vt:lpstr>Prezentace aplikace PowerPoint</vt:lpstr>
      <vt:lpstr>Co to znamená soudržnost obyvatel v území?</vt:lpstr>
      <vt:lpstr>Principy aktivního vztahu mezi občany  a samosprávou </vt:lpstr>
      <vt:lpstr>Vývoj migrace na území ČR podle pohlaví</vt:lpstr>
      <vt:lpstr>Migrace v roce 2013 podle věku a pohlaví</vt:lpstr>
      <vt:lpstr>Vývoj sídelní struktury v České republice</vt:lpstr>
      <vt:lpstr>Soudružnost novousedlíků a starousedlíků generační problém?</vt:lpstr>
      <vt:lpstr>Zapojování novousedlíků do života v obci</vt:lpstr>
      <vt:lpstr>Jesenice</vt:lpstr>
      <vt:lpstr>Prezentace aplikace PowerPoint</vt:lpstr>
      <vt:lpstr>Na čem je založena koncepční spolupráce vedení obce s občany?</vt:lpstr>
      <vt:lpstr>Na čem je založena koncepční spolupráce vedení obce s občany?</vt:lpstr>
      <vt:lpstr>Prezentace aplikace PowerPoint</vt:lpstr>
      <vt:lpstr>Chudoba v EU v roce 2013</vt:lpstr>
      <vt:lpstr>Příjmová chudoba v ČR</vt:lpstr>
      <vt:lpstr>Kauzální vztah</vt:lpstr>
      <vt:lpstr>Míra materiální deprivace </vt:lpstr>
      <vt:lpstr>Příjmová a materiální deprivace v ČR v letech 2012-2013</vt:lpstr>
      <vt:lpstr>Celkové zadlužení domácností v ČR</vt:lpstr>
      <vt:lpstr>Vývoj počtu nesplacených úvěrů</vt:lpstr>
      <vt:lpstr>Počet nařízených exekucí  údaje v kolečcích jsou v tisících osob</vt:lpstr>
      <vt:lpstr>Počet exekucí</vt:lpstr>
      <vt:lpstr>Počet důchodů s nařízenou exekuční srážkou</vt:lpstr>
      <vt:lpstr>Typologie území se snížením životní úrovně</vt:lpstr>
      <vt:lpstr>Výzkum regionů postižených snížením živ. úrovně</vt:lpstr>
      <vt:lpstr>Měření chudoby na úrovni obcí  =&gt;http://chudoba.accendo.cz/</vt:lpstr>
      <vt:lpstr>Doporučení</vt:lpstr>
      <vt:lpstr>Formy spolupráce obcí</vt:lpstr>
      <vt:lpstr>Výše investic je ovlivněna institucionální kapacitou obce</vt:lpstr>
      <vt:lpstr>Analýza vybraných obcí ČR</vt:lpstr>
      <vt:lpstr>Podpora pro malé obce</vt:lpstr>
      <vt:lpstr>Děkuji za pozornost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Ing. Radek Fujak</dc:creator>
  <cp:lastModifiedBy>LH</cp:lastModifiedBy>
  <cp:revision>180</cp:revision>
  <dcterms:created xsi:type="dcterms:W3CDTF">2016-02-14T16:24:01Z</dcterms:created>
  <dcterms:modified xsi:type="dcterms:W3CDTF">2016-05-19T18:40:38Z</dcterms:modified>
</cp:coreProperties>
</file>